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10287000"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Hey Guys, Thank you for coming to our team’s presentation about AGM takeoff. My name is Jianyi, our team member: Maria, Zejia and Jasmine, we are glad to share our insight for AGM future development.</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8f2acbd63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0000FF"/>
                </a:solidFill>
              </a:rPr>
              <a:t>MJ Healey:</a:t>
            </a:r>
            <a:endParaRPr sz="1200">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US" sz="1050">
                <a:solidFill>
                  <a:srgbClr val="0000FF"/>
                </a:solidFill>
                <a:highlight>
                  <a:schemeClr val="lt1"/>
                </a:highlight>
              </a:rPr>
              <a:t>We wanted to evaluate if our current kitchen was in the center of the graph and whether or not we should move it. So, we ran the harmonic centrality algorithm to find the top central stations. </a:t>
            </a:r>
            <a:endParaRPr sz="1050">
              <a:solidFill>
                <a:srgbClr val="0000FF"/>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en-US" sz="1050">
                <a:solidFill>
                  <a:srgbClr val="0000FF"/>
                </a:solidFill>
                <a:highlight>
                  <a:schemeClr val="lt1"/>
                </a:highlight>
              </a:rPr>
              <a:t>There are 50 stations in the BART system. However, as you can see on the left image the output of the algorithm contained 214 rows. This is because there are several nodes that represent different tracks that pass through the same station in the graph. </a:t>
            </a:r>
            <a:r>
              <a:rPr lang="en-US" sz="1050">
                <a:solidFill>
                  <a:srgbClr val="FF00FF"/>
                </a:solidFill>
                <a:highlight>
                  <a:schemeClr val="lt1"/>
                </a:highlight>
              </a:rPr>
              <a:t>In addition, each station had a node for arrival and departure respectively.</a:t>
            </a:r>
            <a:r>
              <a:rPr lang="en-US" sz="1050">
                <a:solidFill>
                  <a:srgbClr val="0000FF"/>
                </a:solidFill>
                <a:highlight>
                  <a:schemeClr val="lt1"/>
                </a:highlight>
              </a:rPr>
              <a:t> Consequently, the results needed to be averaged  to yield the top 5 central stations for consideration.</a:t>
            </a:r>
            <a:endParaRPr sz="1050">
              <a:solidFill>
                <a:srgbClr val="0000FF"/>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en-US">
                <a:solidFill>
                  <a:srgbClr val="0000FF"/>
                </a:solidFill>
              </a:rPr>
              <a:t>Next slide please…</a:t>
            </a:r>
            <a:endParaRPr sz="1050">
              <a:solidFill>
                <a:srgbClr val="0000FF"/>
              </a:solidFill>
              <a:highlight>
                <a:schemeClr val="lt1"/>
              </a:highlight>
            </a:endParaRPr>
          </a:p>
        </p:txBody>
      </p:sp>
      <p:sp>
        <p:nvSpPr>
          <p:cNvPr id="185" name="Google Shape;185;g28f2acbd633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8f2acbd63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0000FF"/>
                </a:solidFill>
              </a:rPr>
              <a:t>MJ Healey:</a:t>
            </a:r>
            <a:endParaRPr sz="1200">
              <a:solidFill>
                <a:srgbClr val="0000FF"/>
              </a:solidFill>
            </a:endParaRPr>
          </a:p>
          <a:p>
            <a:pPr indent="0" lvl="0" marL="0" rtl="0" algn="l">
              <a:lnSpc>
                <a:spcPct val="115000"/>
              </a:lnSpc>
              <a:spcBef>
                <a:spcPts val="0"/>
              </a:spcBef>
              <a:spcAft>
                <a:spcPts val="0"/>
              </a:spcAft>
              <a:buNone/>
            </a:pPr>
            <a:r>
              <a:rPr lang="en-US" sz="1050">
                <a:solidFill>
                  <a:srgbClr val="0000FF"/>
                </a:solidFill>
                <a:highlight>
                  <a:schemeClr val="lt1"/>
                </a:highlight>
              </a:rPr>
              <a:t>As you can observe on the BART map, the results of the harmonic centrality algorithm allowed us to see how far off our Berkeley kitchen is from the center of the graph. Additionally, we obtained 5 potential candidates for moving it. From these options, we recommend relocating our current distribution point to the West Oakland station.</a:t>
            </a:r>
            <a:endParaRPr sz="1050">
              <a:solidFill>
                <a:srgbClr val="0000FF"/>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rPr lang="en-US">
                <a:solidFill>
                  <a:srgbClr val="0000FF"/>
                </a:solidFill>
              </a:rPr>
              <a:t>Next is Jasmine</a:t>
            </a:r>
            <a:endParaRPr sz="1050">
              <a:solidFill>
                <a:srgbClr val="0000FF"/>
              </a:solidFill>
              <a:highlight>
                <a:schemeClr val="lt1"/>
              </a:highlight>
            </a:endParaRPr>
          </a:p>
          <a:p>
            <a:pPr indent="0" lvl="0" marL="0" rtl="0" algn="l">
              <a:lnSpc>
                <a:spcPct val="115000"/>
              </a:lnSpc>
              <a:spcBef>
                <a:spcPts val="0"/>
              </a:spcBef>
              <a:spcAft>
                <a:spcPts val="0"/>
              </a:spcAft>
              <a:buClr>
                <a:schemeClr val="dk1"/>
              </a:buClr>
              <a:buSzPts val="1100"/>
              <a:buFont typeface="Arial"/>
              <a:buNone/>
            </a:pPr>
            <a:r>
              <a:t/>
            </a:r>
            <a:endParaRPr sz="1050">
              <a:solidFill>
                <a:srgbClr val="0000FF"/>
              </a:solidFill>
              <a:highlight>
                <a:schemeClr val="lt1"/>
              </a:highlight>
            </a:endParaRPr>
          </a:p>
          <a:p>
            <a:pPr indent="0" lvl="0" marL="0" rtl="0" algn="l">
              <a:lnSpc>
                <a:spcPct val="115000"/>
              </a:lnSpc>
              <a:spcBef>
                <a:spcPts val="0"/>
              </a:spcBef>
              <a:spcAft>
                <a:spcPts val="0"/>
              </a:spcAft>
              <a:buNone/>
            </a:pPr>
            <a:r>
              <a:t/>
            </a:r>
            <a:endParaRPr sz="1050">
              <a:solidFill>
                <a:srgbClr val="0000FF"/>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000FF"/>
              </a:solidFill>
            </a:endParaRPr>
          </a:p>
        </p:txBody>
      </p:sp>
      <p:sp>
        <p:nvSpPr>
          <p:cNvPr id="195" name="Google Shape;195;g28f2acbd633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6d095cc7de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Next, we'll discuss the PageRank algorithm for identifying the most influential stations within the BART system, with the aim of considering them as potential alternative locations for our distribution points.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goal behind our implementation of PageRank is to achieve end to end runs within an hour.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t>We believe that this approach will be more beneficial compared to our current setup of a single distribution point located in the center of the BART system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19" name="Google Shape;219;g26d095cc7de_3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cbeffaa011_1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Since the BART system is shaped like an X, the stations at the endpoints of the X would be the most influential. So we decided to find the 4 stations with the highest PageRank value.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Prior to considering PageRank, our distribution was centralized at our kitchen located at the Downtown Berkeley station, positioned relatively in the center of the X-shaped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And now with this PageRank analysis, we would like to expand our network from having only 1 </a:t>
            </a:r>
            <a:r>
              <a:rPr lang="en-US"/>
              <a:t>distribution</a:t>
            </a:r>
            <a:r>
              <a:rPr lang="en-US"/>
              <a:t> point, to having 4 distribution points, ideally </a:t>
            </a:r>
            <a:r>
              <a:rPr lang="en-US"/>
              <a:t>situated at the most influential stations.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a:t>
            </a:r>
            <a:r>
              <a:rPr lang="en-US"/>
              <a:t>he Coliseum, MacArthur, Daly City, and Pittsburg stations ranked highest in terms of PageRank values, making them optimal choices for additional distribution points.</a:t>
            </a:r>
            <a:endParaRPr/>
          </a:p>
        </p:txBody>
      </p:sp>
      <p:sp>
        <p:nvSpPr>
          <p:cNvPr id="225" name="Google Shape;225;g2cbeffaa011_12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Bay Fair station’ PageRank value placed it in the top 4, making it a station of interest rather than the Pittsburg station.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However, it seemed impractical to have 2 </a:t>
            </a:r>
            <a:r>
              <a:rPr lang="en-US"/>
              <a:t>distribution</a:t>
            </a:r>
            <a:r>
              <a:rPr lang="en-US"/>
              <a:t> </a:t>
            </a:r>
            <a:r>
              <a:rPr lang="en-US"/>
              <a:t>points</a:t>
            </a:r>
            <a:r>
              <a:rPr lang="en-US"/>
              <a:t> in such close proximity, the Coliseum and Bay Fair stations, so we further refined our selection process by filtering and sorting the stations to ensure that of any two stations in the top 4 have to be at least 2 stations apart.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Making </a:t>
            </a:r>
            <a:r>
              <a:rPr lang="en-US"/>
              <a:t>the Pittsburg station, which ranked fifth in PageRank value, our 4th distribution point consideration</a:t>
            </a:r>
            <a:endParaRPr/>
          </a:p>
        </p:txBody>
      </p:sp>
      <p:sp>
        <p:nvSpPr>
          <p:cNvPr id="233" name="Google Shape;233;p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0000FF"/>
                </a:solidFill>
              </a:rPr>
              <a:t>Zejia Jing</a:t>
            </a:r>
            <a:r>
              <a:rPr lang="en-US" sz="1200">
                <a:solidFill>
                  <a:srgbClr val="0000FF"/>
                </a:solidFill>
              </a:rPr>
              <a:t>:</a:t>
            </a:r>
            <a:endParaRPr sz="1200">
              <a:solidFill>
                <a:srgbClr val="0000FF"/>
              </a:solidFill>
            </a:endParaRPr>
          </a:p>
          <a:p>
            <a:pPr indent="0" lvl="0" marL="0" rtl="0" algn="l">
              <a:spcBef>
                <a:spcPts val="0"/>
              </a:spcBef>
              <a:spcAft>
                <a:spcPts val="0"/>
              </a:spcAft>
              <a:buNone/>
            </a:pPr>
            <a:r>
              <a:rPr lang="en-US"/>
              <a:t>Minimum Spanning Tree algorithm is to </a:t>
            </a:r>
            <a:r>
              <a:rPr lang="en-US"/>
              <a:t>Find a tree structure path that will visit all nodes in the graph with smallest cost and connects all nodes with minimum hops. </a:t>
            </a:r>
            <a:endParaRPr/>
          </a:p>
        </p:txBody>
      </p:sp>
      <p:sp>
        <p:nvSpPr>
          <p:cNvPr id="247" name="Google Shape;24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cbeffaa01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Zejia: </a:t>
            </a:r>
            <a:endParaRPr sz="3200">
              <a:solidFill>
                <a:srgbClr val="FFFF00"/>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t>First let me talk about the business case using Minimum Spanning Tree to address two of executives vision of the future of the company:</a:t>
            </a:r>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298450" lvl="0" marL="457200" rtl="0" algn="l">
              <a:spcBef>
                <a:spcPts val="0"/>
              </a:spcBef>
              <a:spcAft>
                <a:spcPts val="0"/>
              </a:spcAft>
              <a:buSzPts val="1100"/>
              <a:buAutoNum type="arabicPeriod"/>
            </a:pPr>
            <a:r>
              <a:rPr lang="en-US"/>
              <a:t>Using BART for transportation and then let drones/robots deliver locally</a:t>
            </a:r>
            <a:endParaRPr/>
          </a:p>
          <a:p>
            <a:pPr indent="-298450" lvl="0" marL="457200" rtl="0" algn="l">
              <a:spcBef>
                <a:spcPts val="0"/>
              </a:spcBef>
              <a:spcAft>
                <a:spcPts val="0"/>
              </a:spcAft>
              <a:buSzPts val="1100"/>
              <a:buChar char="-"/>
            </a:pPr>
            <a:r>
              <a:rPr lang="en-US"/>
              <a:t>Delivery drones/robots pick up deliveries at the BART station and deliver them locally.</a:t>
            </a:r>
            <a:endParaRPr/>
          </a:p>
          <a:p>
            <a:pPr indent="-298450" lvl="0" marL="457200" rtl="0" algn="l">
              <a:spcBef>
                <a:spcPts val="0"/>
              </a:spcBef>
              <a:spcAft>
                <a:spcPts val="0"/>
              </a:spcAft>
              <a:buSzPts val="1100"/>
              <a:buAutoNum type="arabicPeriod"/>
            </a:pPr>
            <a:r>
              <a:rPr lang="en-US"/>
              <a:t>Adding pickup locations that are NOT at BART stations</a:t>
            </a:r>
            <a:endParaRPr/>
          </a:p>
          <a:p>
            <a:pPr indent="-298450" lvl="0" marL="457200" rtl="0" algn="l">
              <a:spcBef>
                <a:spcPts val="0"/>
              </a:spcBef>
              <a:spcAft>
                <a:spcPts val="0"/>
              </a:spcAft>
              <a:buSzPts val="1100"/>
              <a:buChar char="-"/>
            </a:pPr>
            <a:r>
              <a:rPr lang="en-US"/>
              <a:t>Delivery drones/robots pick up deliveries at an additional pickup location and deliver them locally </a:t>
            </a:r>
            <a:endParaRPr/>
          </a:p>
          <a:p>
            <a:pPr indent="0" lvl="0" marL="0" rtl="0" algn="l">
              <a:spcBef>
                <a:spcPts val="0"/>
              </a:spcBef>
              <a:spcAft>
                <a:spcPts val="0"/>
              </a:spcAft>
              <a:buNone/>
            </a:pPr>
            <a:r>
              <a:rPr lang="en-US"/>
              <a:t>In this business case, </a:t>
            </a:r>
            <a:r>
              <a:rPr lang="en-US">
                <a:solidFill>
                  <a:schemeClr val="dk1"/>
                </a:solidFill>
              </a:rPr>
              <a:t>Minimum Spanning Tree </a:t>
            </a:r>
            <a:r>
              <a:rPr lang="en-US"/>
              <a:t>will be used to </a:t>
            </a:r>
            <a:r>
              <a:rPr lang="en-US" sz="1050">
                <a:solidFill>
                  <a:schemeClr val="dk1"/>
                </a:solidFill>
              </a:rPr>
              <a:t>give </a:t>
            </a:r>
            <a:r>
              <a:rPr lang="en-US" sz="1050">
                <a:solidFill>
                  <a:schemeClr val="dk1"/>
                </a:solidFill>
              </a:rPr>
              <a:t>each zipcodes the shortest path to the bart station. </a:t>
            </a:r>
            <a:r>
              <a:rPr lang="en-US">
                <a:solidFill>
                  <a:schemeClr val="dk1"/>
                </a:solidFill>
              </a:rPr>
              <a:t>Minimum Spanning Tree</a:t>
            </a:r>
            <a:r>
              <a:rPr lang="en-US" sz="1050">
                <a:solidFill>
                  <a:schemeClr val="dk1"/>
                </a:solidFill>
              </a:rPr>
              <a:t> would also give us the least total distance that the robot/drones could possibly have to route.</a:t>
            </a:r>
            <a:endParaRPr/>
          </a:p>
        </p:txBody>
      </p:sp>
      <p:sp>
        <p:nvSpPr>
          <p:cNvPr id="253" name="Google Shape;253;g2cbeffaa011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cc392fb7f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I use three steps to create neo4j graphic database. In this example, I will use zipcode within 2 miles of downtown berkeley as an example.</a:t>
            </a:r>
            <a:endParaRPr/>
          </a:p>
          <a:p>
            <a:pPr indent="-298450" lvl="0" marL="457200" rtl="0" algn="l">
              <a:spcBef>
                <a:spcPts val="0"/>
              </a:spcBef>
              <a:spcAft>
                <a:spcPts val="0"/>
              </a:spcAft>
              <a:buSzPts val="1100"/>
              <a:buAutoNum type="arabicPeriod"/>
            </a:pPr>
            <a:r>
              <a:rPr lang="en-US"/>
              <a:t>Find all zip codes within 2 mile of the Downtown Berkeley station</a:t>
            </a:r>
            <a:endParaRPr/>
          </a:p>
          <a:p>
            <a:pPr indent="-298450" lvl="0" marL="457200" rtl="0" algn="l">
              <a:spcBef>
                <a:spcPts val="0"/>
              </a:spcBef>
              <a:spcAft>
                <a:spcPts val="0"/>
              </a:spcAft>
              <a:buSzPts val="1100"/>
              <a:buAutoNum type="arabicPeriod"/>
            </a:pPr>
            <a:r>
              <a:rPr lang="en-US"/>
              <a:t>Create the departure/arrival nodes for each zipcodes and stations and also create non-directional weighted relationships among those nodes in the graph</a:t>
            </a:r>
            <a:endParaRPr/>
          </a:p>
          <a:p>
            <a:pPr indent="-298450" lvl="0" marL="457200" rtl="0" algn="l">
              <a:spcBef>
                <a:spcPts val="0"/>
              </a:spcBef>
              <a:spcAft>
                <a:spcPts val="0"/>
              </a:spcAft>
              <a:buSzPts val="1100"/>
              <a:buAutoNum type="arabicPeriod"/>
            </a:pPr>
            <a:r>
              <a:rPr lang="en-US"/>
              <a:t>Calculate the distance among nodes. Assign this distance as their relationship weight in the graph</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62" name="Google Shape;262;g2cc392fb7f5_1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Here is the screenshot of the result of neo4j graph database I created.</a:t>
            </a:r>
            <a:endParaRPr/>
          </a:p>
          <a:p>
            <a:pPr indent="0" lvl="0" marL="0" rtl="0" algn="l">
              <a:spcBef>
                <a:spcPts val="0"/>
              </a:spcBef>
              <a:spcAft>
                <a:spcPts val="0"/>
              </a:spcAft>
              <a:buNone/>
            </a:pPr>
            <a:r>
              <a:rPr lang="en-US"/>
              <a:t>It is a 22 nodes, and 152 relationships graph neo4j database. By running the built in minimum spanning tree algorithm, it will give us the tree structure with the least total costs on the right screenshot.</a:t>
            </a:r>
            <a:endParaRPr/>
          </a:p>
        </p:txBody>
      </p:sp>
      <p:sp>
        <p:nvSpPr>
          <p:cNvPr id="269" name="Google Shape;26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Business suggestions:</a:t>
            </a:r>
            <a:endParaRPr/>
          </a:p>
          <a:p>
            <a:pPr indent="0" lvl="0" marL="0" rtl="0" algn="l">
              <a:spcBef>
                <a:spcPts val="0"/>
              </a:spcBef>
              <a:spcAft>
                <a:spcPts val="0"/>
              </a:spcAft>
              <a:buClr>
                <a:schemeClr val="dk1"/>
              </a:buClr>
              <a:buSzPts val="1100"/>
              <a:buFont typeface="Arial"/>
              <a:buNone/>
            </a:pPr>
            <a:r>
              <a:rPr lang="en-US"/>
              <a:t>●Use three drones/robots/trucks that deliver to each branch of the MST tree which will guarantee the minimum delivery time to local within 2 miles of berkeley downtown stations</a:t>
            </a:r>
            <a:endParaRPr/>
          </a:p>
          <a:p>
            <a:pPr indent="0" lvl="0" marL="0" rtl="0" algn="l">
              <a:spcBef>
                <a:spcPts val="0"/>
              </a:spcBef>
              <a:spcAft>
                <a:spcPts val="0"/>
              </a:spcAft>
              <a:buClr>
                <a:schemeClr val="dk1"/>
              </a:buClr>
              <a:buSzPts val="1100"/>
              <a:buFont typeface="Arial"/>
              <a:buNone/>
            </a:pPr>
            <a:r>
              <a:rPr lang="en-US"/>
              <a:t>●Add possible non-BART station pick up points at those intersection points will make the local delivery more efficient.</a:t>
            </a:r>
            <a:endParaRPr/>
          </a:p>
          <a:p>
            <a:pPr indent="0" lvl="0" marL="0" rtl="0" algn="l">
              <a:spcBef>
                <a:spcPts val="0"/>
              </a:spcBef>
              <a:spcAft>
                <a:spcPts val="0"/>
              </a:spcAft>
              <a:buNone/>
            </a:pPr>
            <a:r>
              <a:t/>
            </a:r>
            <a:endParaRPr/>
          </a:p>
        </p:txBody>
      </p:sp>
      <p:sp>
        <p:nvSpPr>
          <p:cNvPr id="279" name="Google Shape;279;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c1e634e2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 In this presentation, we are go share our vision for the future of the company and discuss business cases( using Neo4j, MongoDB and Redis.)</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Char char="-"/>
            </a:pPr>
            <a:r>
              <a:rPr lang="en-US"/>
              <a:t>To </a:t>
            </a:r>
            <a:r>
              <a:rPr lang="en-US"/>
              <a:t>Address AGM’s executives vision of the future of the company, we specifically would like to:</a:t>
            </a:r>
            <a:endParaRPr/>
          </a:p>
          <a:p>
            <a:pPr indent="-298450" lvl="1" marL="914400" rtl="0" algn="l">
              <a:spcBef>
                <a:spcPts val="0"/>
              </a:spcBef>
              <a:spcAft>
                <a:spcPts val="0"/>
              </a:spcAft>
              <a:buSzPts val="1100"/>
              <a:buChar char="-"/>
            </a:pPr>
            <a:r>
              <a:rPr lang="en-US"/>
              <a:t>Adding more pickup locations</a:t>
            </a:r>
            <a:endParaRPr/>
          </a:p>
          <a:p>
            <a:pPr indent="-298450" lvl="1" marL="914400" rtl="0" algn="l">
              <a:spcBef>
                <a:spcPts val="0"/>
              </a:spcBef>
              <a:spcAft>
                <a:spcPts val="0"/>
              </a:spcAft>
              <a:buSzPts val="1100"/>
              <a:buChar char="-"/>
            </a:pPr>
            <a:r>
              <a:rPr lang="en-US"/>
              <a:t>Using the BART system</a:t>
            </a:r>
            <a:endParaRPr/>
          </a:p>
          <a:p>
            <a:pPr indent="-298450" lvl="1" marL="914400" rtl="0" algn="l">
              <a:spcBef>
                <a:spcPts val="0"/>
              </a:spcBef>
              <a:spcAft>
                <a:spcPts val="0"/>
              </a:spcAft>
              <a:buSzPts val="1100"/>
              <a:buChar char="-"/>
            </a:pPr>
            <a:r>
              <a:rPr lang="en-US"/>
              <a:t>Trying Alternate methods of transportation</a:t>
            </a:r>
            <a:endParaRPr/>
          </a:p>
          <a:p>
            <a:pPr indent="-298450" lvl="0" marL="457200" rtl="0" algn="l">
              <a:spcBef>
                <a:spcPts val="0"/>
              </a:spcBef>
              <a:spcAft>
                <a:spcPts val="0"/>
              </a:spcAft>
              <a:buSzPts val="1100"/>
              <a:buChar char="-"/>
            </a:pPr>
            <a:r>
              <a:rPr lang="en-US"/>
              <a:t>We use NoSQL graph databases to deal with above Business Cases</a:t>
            </a:r>
            <a:endParaRPr/>
          </a:p>
          <a:p>
            <a:pPr indent="-298450" lvl="1" marL="914400" rtl="0" algn="l">
              <a:spcBef>
                <a:spcPts val="0"/>
              </a:spcBef>
              <a:spcAft>
                <a:spcPts val="0"/>
              </a:spcAft>
              <a:buSzPts val="1100"/>
              <a:buChar char="-"/>
            </a:pPr>
            <a:r>
              <a:rPr lang="en-US"/>
              <a:t>Neo4j</a:t>
            </a:r>
            <a:endParaRPr/>
          </a:p>
          <a:p>
            <a:pPr indent="-298450" lvl="1" marL="914400" rtl="0" algn="l">
              <a:spcBef>
                <a:spcPts val="0"/>
              </a:spcBef>
              <a:spcAft>
                <a:spcPts val="0"/>
              </a:spcAft>
              <a:buSzPts val="1100"/>
              <a:buChar char="-"/>
            </a:pPr>
            <a:r>
              <a:rPr lang="en-US"/>
              <a:t>MongoDB</a:t>
            </a:r>
            <a:endParaRPr/>
          </a:p>
          <a:p>
            <a:pPr indent="-298450" lvl="1" marL="914400" rtl="0" algn="l">
              <a:spcBef>
                <a:spcPts val="0"/>
              </a:spcBef>
              <a:spcAft>
                <a:spcPts val="0"/>
              </a:spcAft>
              <a:buSzPts val="1100"/>
              <a:buChar char="-"/>
            </a:pPr>
            <a:r>
              <a:rPr lang="en-US"/>
              <a:t>Redis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p:txBody>
      </p:sp>
      <p:sp>
        <p:nvSpPr>
          <p:cNvPr id="89" name="Google Shape;89;g2cc1e634e28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cbeffaa01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Zejia:</a:t>
            </a:r>
            <a:endParaRPr/>
          </a:p>
          <a:p>
            <a:pPr indent="0" lvl="0" marL="0" rtl="0" algn="l">
              <a:spcBef>
                <a:spcPts val="0"/>
              </a:spcBef>
              <a:spcAft>
                <a:spcPts val="0"/>
              </a:spcAft>
              <a:buNone/>
            </a:pPr>
            <a:r>
              <a:rPr lang="en-US"/>
              <a:t>Here shows the zipcode map. From this map, we can use the result from Minumum spanning tree to draw the best local delivery route in red lines. The Berkeley Downtown station is shown in the red circle. There are three branches source from the red circle berkeley station . That means, Using three robots/Drones and let each robot/drone travel each branch might give the best delivery efficiency. Besides, we might consider add </a:t>
            </a:r>
            <a:r>
              <a:rPr lang="en-US"/>
              <a:t>additional</a:t>
            </a:r>
            <a:r>
              <a:rPr lang="en-US"/>
              <a:t> not bart station </a:t>
            </a:r>
            <a:r>
              <a:rPr lang="en-US"/>
              <a:t>pickup</a:t>
            </a:r>
            <a:r>
              <a:rPr lang="en-US"/>
              <a:t> location </a:t>
            </a:r>
            <a:r>
              <a:rPr lang="en-US">
                <a:solidFill>
                  <a:schemeClr val="dk1"/>
                </a:solidFill>
              </a:rPr>
              <a:t>at </a:t>
            </a:r>
            <a:r>
              <a:rPr lang="en-US">
                <a:solidFill>
                  <a:schemeClr val="dk1"/>
                </a:solidFill>
              </a:rPr>
              <a:t>the intersection point in green circle, </a:t>
            </a:r>
            <a:r>
              <a:rPr lang="en-US"/>
              <a:t>so that those sub branches growing from those intersection point will be able to be delivered from a much nearer pickup location.</a:t>
            </a:r>
            <a:endParaRPr/>
          </a:p>
        </p:txBody>
      </p:sp>
      <p:sp>
        <p:nvSpPr>
          <p:cNvPr id="286" name="Google Shape;286;g2cbeffaa011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8f2acbd63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0000FF"/>
                </a:solidFill>
              </a:rPr>
              <a:t>MJ Healey:</a:t>
            </a:r>
            <a:endParaRPr sz="1200">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US">
                <a:solidFill>
                  <a:srgbClr val="0000FF"/>
                </a:solidFill>
              </a:rPr>
              <a:t>MongoDB is a document database that stores data as JSON-like documents. Unlike SQL that requires data to be normalized across tables, Mongo can store data </a:t>
            </a:r>
            <a:r>
              <a:rPr lang="en-US">
                <a:solidFill>
                  <a:srgbClr val="FF00FF"/>
                </a:solidFill>
              </a:rPr>
              <a:t>for</a:t>
            </a:r>
            <a:r>
              <a:rPr lang="en-US">
                <a:solidFill>
                  <a:srgbClr val="0000FF"/>
                </a:solidFill>
              </a:rPr>
              <a:t> </a:t>
            </a:r>
            <a:r>
              <a:rPr lang="en-US">
                <a:solidFill>
                  <a:srgbClr val="FF00FF"/>
                </a:solidFill>
              </a:rPr>
              <a:t>a use case</a:t>
            </a:r>
            <a:r>
              <a:rPr lang="en-US">
                <a:solidFill>
                  <a:srgbClr val="0000FF"/>
                </a:solidFill>
              </a:rPr>
              <a:t> all in the same JSON record, </a:t>
            </a:r>
            <a:r>
              <a:rPr lang="en-US">
                <a:solidFill>
                  <a:srgbClr val="FF00FF"/>
                </a:solidFill>
              </a:rPr>
              <a:t>which can be particularly helpful when you want to do large scale analytics.</a:t>
            </a:r>
            <a:r>
              <a:rPr lang="en-US">
                <a:solidFill>
                  <a:srgbClr val="0000FF"/>
                </a:solidFill>
              </a:rPr>
              <a:t> </a:t>
            </a:r>
            <a:endParaRPr>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US" sz="1200">
                <a:solidFill>
                  <a:srgbClr val="0000FF"/>
                </a:solidFill>
              </a:rPr>
              <a:t>Mongo would be a great option to store delivery operations data if the company decides to employ other modes of transportation </a:t>
            </a:r>
            <a:r>
              <a:rPr lang="en-US" sz="1200">
                <a:solidFill>
                  <a:srgbClr val="FF00FF"/>
                </a:solidFill>
              </a:rPr>
              <a:t>like drones, and electric vehicles. </a:t>
            </a:r>
            <a:r>
              <a:rPr lang="en-US" sz="1200">
                <a:solidFill>
                  <a:srgbClr val="0000FF"/>
                </a:solidFill>
              </a:rPr>
              <a:t>For example …</a:t>
            </a:r>
            <a:endParaRPr>
              <a:solidFill>
                <a:srgbClr val="0000FF"/>
              </a:solidFill>
            </a:endParaRPr>
          </a:p>
        </p:txBody>
      </p:sp>
      <p:sp>
        <p:nvSpPr>
          <p:cNvPr id="296" name="Google Shape;296;g28f2acbd633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cc392fb7f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0000FF"/>
                </a:solidFill>
              </a:rPr>
              <a:t>MJ Healey:</a:t>
            </a:r>
            <a:endParaRPr sz="1200">
              <a:solidFill>
                <a:srgbClr val="0000FF"/>
              </a:solidFill>
            </a:endParaRPr>
          </a:p>
          <a:p>
            <a:pPr indent="-298450" lvl="0" marL="457200" rtl="0" algn="l">
              <a:lnSpc>
                <a:spcPct val="115000"/>
              </a:lnSpc>
              <a:spcBef>
                <a:spcPts val="0"/>
              </a:spcBef>
              <a:spcAft>
                <a:spcPts val="0"/>
              </a:spcAft>
              <a:buClr>
                <a:srgbClr val="0000FF"/>
              </a:buClr>
              <a:buSzPts val="1100"/>
              <a:buChar char="●"/>
            </a:pPr>
            <a:r>
              <a:rPr lang="en-US">
                <a:solidFill>
                  <a:srgbClr val="0000FF"/>
                </a:solidFill>
              </a:rPr>
              <a:t>I</a:t>
            </a:r>
            <a:r>
              <a:rPr lang="en-US">
                <a:solidFill>
                  <a:srgbClr val="0000FF"/>
                </a:solidFill>
              </a:rPr>
              <a:t>t would be energy-efficient to pre-compute all single shortest paths from the Berkeley kitchen and store them in Mongo. This information would be crucial to manage delivery vehicles that require battery charge.</a:t>
            </a:r>
            <a:endParaRPr>
              <a:solidFill>
                <a:srgbClr val="0000FF"/>
              </a:solidFill>
            </a:endParaRPr>
          </a:p>
          <a:p>
            <a:pPr indent="0" lvl="0" marL="457200" rtl="0" algn="l">
              <a:lnSpc>
                <a:spcPct val="115000"/>
              </a:lnSpc>
              <a:spcBef>
                <a:spcPts val="0"/>
              </a:spcBef>
              <a:spcAft>
                <a:spcPts val="0"/>
              </a:spcAft>
              <a:buClr>
                <a:schemeClr val="dk1"/>
              </a:buClr>
              <a:buSzPts val="1100"/>
              <a:buFont typeface="Arial"/>
              <a:buNone/>
            </a:pPr>
            <a:r>
              <a:rPr lang="en-US">
                <a:solidFill>
                  <a:srgbClr val="0000FF"/>
                </a:solidFill>
              </a:rPr>
              <a:t>Mongo is the better choice to store this information over a traditional relational database because of the speed that it provides when querying the database and the ability to scale up.</a:t>
            </a:r>
            <a:endParaRPr>
              <a:solidFill>
                <a:srgbClr val="0000FF"/>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000FF"/>
              </a:solidFill>
            </a:endParaRPr>
          </a:p>
          <a:p>
            <a:pPr indent="-298450" lvl="0" marL="457200" rtl="0" algn="l">
              <a:lnSpc>
                <a:spcPct val="115000"/>
              </a:lnSpc>
              <a:spcBef>
                <a:spcPts val="0"/>
              </a:spcBef>
              <a:spcAft>
                <a:spcPts val="0"/>
              </a:spcAft>
              <a:buClr>
                <a:srgbClr val="0000FF"/>
              </a:buClr>
              <a:buSzPts val="1100"/>
              <a:buChar char="●"/>
            </a:pPr>
            <a:r>
              <a:rPr lang="en-US">
                <a:solidFill>
                  <a:srgbClr val="0000FF"/>
                </a:solidFill>
              </a:rPr>
              <a:t>Mongo is a great option to store  live traffic issues that are known in advance like construction zones . Multiple points of view could be created to show the stations, customers, products, and vehicles affected. They could also be used to communicate the rerouting times.</a:t>
            </a:r>
            <a:endParaRPr>
              <a:solidFill>
                <a:srgbClr val="0000FF"/>
              </a:solidFill>
            </a:endParaRPr>
          </a:p>
          <a:p>
            <a:pPr indent="0" lvl="0" marL="457200" rtl="0" algn="l">
              <a:lnSpc>
                <a:spcPct val="115000"/>
              </a:lnSpc>
              <a:spcBef>
                <a:spcPts val="0"/>
              </a:spcBef>
              <a:spcAft>
                <a:spcPts val="0"/>
              </a:spcAft>
              <a:buClr>
                <a:schemeClr val="dk1"/>
              </a:buClr>
              <a:buSzPts val="1100"/>
              <a:buFont typeface="Arial"/>
              <a:buNone/>
            </a:pPr>
            <a:r>
              <a:rPr lang="en-US">
                <a:solidFill>
                  <a:srgbClr val="0000FF"/>
                </a:solidFill>
              </a:rPr>
              <a:t>In this case, Mongo is better suited than a relational database because of its flexible schema and the format in which it stores data. </a:t>
            </a:r>
            <a:endParaRPr>
              <a:solidFill>
                <a:srgbClr val="0000FF"/>
              </a:solidFill>
            </a:endParaRPr>
          </a:p>
          <a:p>
            <a:pPr indent="0" lvl="0" marL="457200" rtl="0" algn="l">
              <a:lnSpc>
                <a:spcPct val="115000"/>
              </a:lnSpc>
              <a:spcBef>
                <a:spcPts val="0"/>
              </a:spcBef>
              <a:spcAft>
                <a:spcPts val="0"/>
              </a:spcAft>
              <a:buClr>
                <a:schemeClr val="dk1"/>
              </a:buClr>
              <a:buSzPts val="1100"/>
              <a:buFont typeface="Arial"/>
              <a:buNone/>
            </a:pPr>
            <a:r>
              <a:t/>
            </a:r>
            <a:endParaRPr>
              <a:solidFill>
                <a:srgbClr val="0000FF"/>
              </a:solidFill>
            </a:endParaRPr>
          </a:p>
          <a:p>
            <a:pPr indent="-298450" lvl="0" marL="457200" rtl="0" algn="l">
              <a:lnSpc>
                <a:spcPct val="115000"/>
              </a:lnSpc>
              <a:spcBef>
                <a:spcPts val="0"/>
              </a:spcBef>
              <a:spcAft>
                <a:spcPts val="0"/>
              </a:spcAft>
              <a:buClr>
                <a:srgbClr val="0000FF"/>
              </a:buClr>
              <a:buSzPts val="1100"/>
              <a:buChar char="●"/>
            </a:pPr>
            <a:r>
              <a:rPr lang="en-US">
                <a:solidFill>
                  <a:srgbClr val="0000FF"/>
                </a:solidFill>
              </a:rPr>
              <a:t>MongoDB would also be a great option to help accelerate the login process for customers. This would be critical to avoid losing customers as the company grows. </a:t>
            </a:r>
            <a:endParaRPr>
              <a:solidFill>
                <a:srgbClr val="0000FF"/>
              </a:solidFill>
            </a:endParaRPr>
          </a:p>
          <a:p>
            <a:pPr indent="0" lvl="0" marL="457200" rtl="0" algn="l">
              <a:lnSpc>
                <a:spcPct val="115000"/>
              </a:lnSpc>
              <a:spcBef>
                <a:spcPts val="0"/>
              </a:spcBef>
              <a:spcAft>
                <a:spcPts val="0"/>
              </a:spcAft>
              <a:buClr>
                <a:schemeClr val="dk1"/>
              </a:buClr>
              <a:buSzPts val="1100"/>
              <a:buFont typeface="Arial"/>
              <a:buNone/>
            </a:pPr>
            <a:r>
              <a:rPr lang="en-US">
                <a:solidFill>
                  <a:srgbClr val="0000FF"/>
                </a:solidFill>
              </a:rPr>
              <a:t>If a relational database were to be used in this situation, a login would take a long time </a:t>
            </a:r>
            <a:r>
              <a:rPr lang="en-US">
                <a:solidFill>
                  <a:srgbClr val="FF00FF"/>
                </a:solidFill>
              </a:rPr>
              <a:t>because SQL would need to pull information from different tables.</a:t>
            </a:r>
            <a:endParaRPr>
              <a:solidFill>
                <a:srgbClr val="FF00FF"/>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000FF"/>
              </a:solidFill>
            </a:endParaRPr>
          </a:p>
        </p:txBody>
      </p:sp>
      <p:sp>
        <p:nvSpPr>
          <p:cNvPr id="302" name="Google Shape;302;g2cc392fb7f5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cbeffaa011_1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g2cbeffaa011_12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cc392fb7f5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sz="1200">
                <a:solidFill>
                  <a:srgbClr val="2D3B45"/>
                </a:solidFill>
                <a:highlight>
                  <a:srgbClr val="FFFFFF"/>
                </a:highlight>
              </a:rPr>
              <a:t>How Redis can be used to solve that business example. </a:t>
            </a:r>
            <a:r>
              <a:rPr lang="en-US">
                <a:solidFill>
                  <a:schemeClr val="dk1"/>
                </a:solidFill>
              </a:rPr>
              <a:t> Our primary requirement in this business case is speed and handling high volumes of simple read/write operations with geographic data in real-time</a:t>
            </a:r>
            <a:endParaRPr>
              <a:solidFill>
                <a:schemeClr val="dk1"/>
              </a:solidFill>
            </a:endParaRPr>
          </a:p>
          <a:p>
            <a:pPr indent="0" lvl="0" marL="0" rtl="0" algn="l">
              <a:spcBef>
                <a:spcPts val="0"/>
              </a:spcBef>
              <a:spcAft>
                <a:spcPts val="0"/>
              </a:spcAft>
              <a:buNone/>
            </a:pPr>
            <a:r>
              <a:t/>
            </a:r>
            <a:endParaRPr sz="1200">
              <a:solidFill>
                <a:srgbClr val="2D3B45"/>
              </a:solidFill>
              <a:highlight>
                <a:srgbClr val="FFFFFF"/>
              </a:highlight>
            </a:endParaRPr>
          </a:p>
          <a:p>
            <a:pPr indent="0" lvl="0" marL="0" rtl="0" algn="l">
              <a:spcBef>
                <a:spcPts val="0"/>
              </a:spcBef>
              <a:spcAft>
                <a:spcPts val="0"/>
              </a:spcAft>
              <a:buNone/>
            </a:pPr>
            <a:r>
              <a:rPr lang="en-US"/>
              <a:t>Redis supports Pub/Sub, Lists, and Sorted Sets, which are useful for real-time messaging between drones and control systems.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Redis, being an in-memory database, offers low latency and high throughput. It can process thousands of messages per second, making it ideal for real-time applications.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Redis provides geospatial </a:t>
            </a:r>
            <a:r>
              <a:rPr lang="en-US" sz="900">
                <a:solidFill>
                  <a:srgbClr val="C8C9CC"/>
                </a:solidFill>
                <a:highlight>
                  <a:srgbClr val="FFFFFF"/>
                </a:highlight>
              </a:rPr>
              <a:t>/</a:t>
            </a:r>
            <a:r>
              <a:rPr lang="en-US" sz="1000">
                <a:solidFill>
                  <a:srgbClr val="626469"/>
                </a:solidFill>
                <a:highlight>
                  <a:srgbClr val="FFFFFF"/>
                </a:highlight>
              </a:rPr>
              <a:t>ˌdʒiəʊˈspeɪʃəl/ </a:t>
            </a:r>
            <a:r>
              <a:rPr lang="en-US"/>
              <a:t>data toolset with its sorted set-based geo API, which can store, update, and query objects based on geographical location efficiently.</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Redis supports clustering which spreads data across multiple nodes, providing both scalability and data redundancy.</a:t>
            </a:r>
            <a:r>
              <a:rPr lang="en-US" sz="1050">
                <a:solidFill>
                  <a:schemeClr val="dk1"/>
                </a:solidFill>
              </a:rPr>
              <a:t> Reids can have a scale out with millions of users, and if we build a big enough cluster with enough memory on each node in the cluster, we can have millions of users who get the Redis data immediately which will help our customers real time tracking their delivery by drones.</a:t>
            </a:r>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15" name="Google Shape;315;g2cc392fb7f5_1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cc392fb7f5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Now let me explain </a:t>
            </a:r>
            <a:r>
              <a:rPr lang="en-US"/>
              <a:t>why a relational database would not be a good fit for this business example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F</a:t>
            </a:r>
            <a:r>
              <a:rPr lang="en-US"/>
              <a:t>irst is because of Performance Issues with High Frequency, Low Latency Requirements in real-time data: </a:t>
            </a:r>
            <a:endParaRPr/>
          </a:p>
          <a:p>
            <a:pPr indent="0" lvl="0" marL="0" rtl="0" algn="l">
              <a:spcBef>
                <a:spcPts val="0"/>
              </a:spcBef>
              <a:spcAft>
                <a:spcPts val="0"/>
              </a:spcAft>
              <a:buClr>
                <a:schemeClr val="dk1"/>
              </a:buClr>
              <a:buSzPts val="1100"/>
              <a:buFont typeface="Arial"/>
              <a:buNone/>
            </a:pPr>
            <a:r>
              <a:rPr lang="en-US"/>
              <a:t>relational databases are not optimized for the kind of high-speed, real-time read/write operations needed for tracking hundreds or thousands of drones. </a:t>
            </a:r>
            <a:endParaRPr/>
          </a:p>
          <a:p>
            <a:pPr indent="0" lvl="0" marL="0" rtl="0" algn="l">
              <a:spcBef>
                <a:spcPts val="0"/>
              </a:spcBef>
              <a:spcAft>
                <a:spcPts val="0"/>
              </a:spcAft>
              <a:buClr>
                <a:schemeClr val="dk1"/>
              </a:buClr>
              <a:buSzPts val="1100"/>
              <a:buFont typeface="Arial"/>
              <a:buNone/>
            </a:pPr>
            <a:r>
              <a:rPr lang="en-US"/>
              <a:t>Relational databases might struggle with the high volume of transactions due to disk-based storage systems, leading to slower response times and costly in terms of performance. That is for real time data, </a:t>
            </a:r>
            <a:r>
              <a:rPr lang="en-US" sz="1050">
                <a:solidFill>
                  <a:schemeClr val="dk1"/>
                </a:solidFill>
              </a:rPr>
              <a:t>Relational databases take a long time to query. Redis can pull it out very quickly.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Second is because of </a:t>
            </a:r>
            <a:r>
              <a:rPr lang="en-US"/>
              <a:t>Complexity in Handling Geospatial </a:t>
            </a:r>
            <a:r>
              <a:rPr lang="en-US" sz="1000">
                <a:solidFill>
                  <a:srgbClr val="626469"/>
                </a:solidFill>
                <a:highlight>
                  <a:srgbClr val="FFFFFF"/>
                </a:highlight>
              </a:rPr>
              <a:t>ˌdʒiəʊˈspeɪʃəl/</a:t>
            </a:r>
            <a:r>
              <a:rPr lang="en-US"/>
              <a:t> Queries: </a:t>
            </a:r>
            <a:endParaRPr/>
          </a:p>
          <a:p>
            <a:pPr indent="0" lvl="0" marL="0" rtl="0" algn="l">
              <a:spcBef>
                <a:spcPts val="0"/>
              </a:spcBef>
              <a:spcAft>
                <a:spcPts val="0"/>
              </a:spcAft>
              <a:buClr>
                <a:schemeClr val="dk1"/>
              </a:buClr>
              <a:buSzPts val="1100"/>
              <a:buFont typeface="Arial"/>
              <a:buNone/>
            </a:pPr>
            <a:r>
              <a:rPr lang="en-US"/>
              <a:t>Redis provides geospatial </a:t>
            </a:r>
            <a:r>
              <a:rPr lang="en-US" sz="1000">
                <a:solidFill>
                  <a:srgbClr val="626469"/>
                </a:solidFill>
                <a:highlight>
                  <a:srgbClr val="FFFFFF"/>
                </a:highlight>
              </a:rPr>
              <a:t>ˌdʒiəʊˈspeɪʃəl/ </a:t>
            </a:r>
            <a:r>
              <a:rPr lang="en-US"/>
              <a:t>data structures and commands which can store and query geographical data efficiently. While geospatial </a:t>
            </a:r>
            <a:r>
              <a:rPr lang="en-US" sz="1000">
                <a:solidFill>
                  <a:srgbClr val="626469"/>
                </a:solidFill>
                <a:highlight>
                  <a:srgbClr val="FFFFFF"/>
                </a:highlight>
              </a:rPr>
              <a:t>ˌdʒiəʊˈspeɪʃəl/ </a:t>
            </a:r>
            <a:r>
              <a:rPr lang="en-US"/>
              <a:t>queries in relational databases are less efficient and often require additional plugins or extensions, which might not scale well or perform as quickly as Redis.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Thirdly, there is some </a:t>
            </a:r>
            <a:r>
              <a:rPr lang="en-US"/>
              <a:t>Scalability Concerns: </a:t>
            </a:r>
            <a:endParaRPr/>
          </a:p>
          <a:p>
            <a:pPr indent="0" lvl="0" marL="0" rtl="0" algn="l">
              <a:spcBef>
                <a:spcPts val="0"/>
              </a:spcBef>
              <a:spcAft>
                <a:spcPts val="0"/>
              </a:spcAft>
              <a:buClr>
                <a:schemeClr val="dk1"/>
              </a:buClr>
              <a:buSzPts val="1100"/>
              <a:buFont typeface="Arial"/>
              <a:buNone/>
            </a:pPr>
            <a:r>
              <a:rPr lang="en-US"/>
              <a:t>Not as Redis, in relational </a:t>
            </a:r>
            <a:r>
              <a:rPr lang="en-US"/>
              <a:t>database</a:t>
            </a:r>
            <a:r>
              <a:rPr lang="en-US"/>
              <a:t>, Scaling a relational database by adding more servers is more complex and often involves significant changes to the application logic. </a:t>
            </a:r>
            <a:endParaRPr sz="1050">
              <a:solidFill>
                <a:schemeClr val="dk1"/>
              </a:solidFill>
            </a:endParaRPr>
          </a:p>
          <a:p>
            <a:pPr indent="0" lvl="0" marL="0" rtl="0" algn="l">
              <a:spcBef>
                <a:spcPts val="0"/>
              </a:spcBef>
              <a:spcAft>
                <a:spcPts val="0"/>
              </a:spcAft>
              <a:buNone/>
            </a:pPr>
            <a:r>
              <a:t/>
            </a:r>
            <a:endParaRPr/>
          </a:p>
        </p:txBody>
      </p:sp>
      <p:sp>
        <p:nvSpPr>
          <p:cNvPr id="323" name="Google Shape;323;g2cc392fb7f5_1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That’s the end of our presentation. Thank you!</a:t>
            </a:r>
            <a:endParaRPr/>
          </a:p>
        </p:txBody>
      </p:sp>
      <p:sp>
        <p:nvSpPr>
          <p:cNvPr id="331" name="Google Shape;331;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For Neo4j, We will go over 5 algorithms: louvain modularity, geodesic fencing, harmonic </a:t>
            </a:r>
            <a:r>
              <a:rPr lang="en-US"/>
              <a:t>centrality</a:t>
            </a:r>
            <a:r>
              <a:rPr lang="en-US"/>
              <a:t>, page rank, and the minimum </a:t>
            </a:r>
            <a:r>
              <a:rPr lang="en-US"/>
              <a:t>spanning</a:t>
            </a:r>
            <a:r>
              <a:rPr lang="en-US"/>
              <a:t> tree</a:t>
            </a:r>
            <a:endParaRPr/>
          </a:p>
        </p:txBody>
      </p:sp>
      <p:sp>
        <p:nvSpPr>
          <p:cNvPr id="96" name="Google Shape;9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For the future development of the company, we would like to enhance our market </a:t>
            </a:r>
            <a:r>
              <a:rPr lang="en-US"/>
              <a:t>expansion</a:t>
            </a:r>
            <a:r>
              <a:rPr lang="en-US"/>
              <a:t> by developing new pickup locations then supporting local delivery. To achieve this, we will </a:t>
            </a:r>
            <a:r>
              <a:rPr lang="en-US"/>
              <a:t>separate</a:t>
            </a:r>
            <a:r>
              <a:rPr lang="en-US"/>
              <a:t> it into 3 aspects, I will give a brief overview about them and later our team will give detail </a:t>
            </a:r>
            <a:r>
              <a:rPr lang="en-US"/>
              <a:t>explanation</a:t>
            </a:r>
            <a:r>
              <a:rPr lang="en-US"/>
              <a:t> for the 4 Neo4j </a:t>
            </a:r>
            <a:r>
              <a:rPr lang="en-US"/>
              <a:t>algorithm</a:t>
            </a:r>
            <a:r>
              <a:rPr lang="en-US"/>
              <a:t> we use : Firstly, Where (is the new pickup location), we choose LM to find community and HC to discover central stations. Then, Why (we choose the new pickup location, we choose GF to measure population and Page Rank to find the most influential location. Finally, How(we support local delivery). We choose MST to find the minimum cost for each </a:t>
            </a:r>
            <a:r>
              <a:rPr lang="en-US"/>
              <a:t>delivery</a:t>
            </a:r>
            <a:r>
              <a:rPr lang="en-US"/>
              <a:t>.</a:t>
            </a:r>
            <a:endParaRPr/>
          </a:p>
        </p:txBody>
      </p:sp>
      <p:sp>
        <p:nvSpPr>
          <p:cNvPr id="112" name="Google Shape;11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 will start with LM and GF, Given an background, </a:t>
            </a:r>
            <a:r>
              <a:rPr lang="en-US">
                <a:solidFill>
                  <a:schemeClr val="dk1"/>
                </a:solidFill>
              </a:rPr>
              <a:t>the LM is an Neo4j algorithm that will group the nodes into community base on weights.</a:t>
            </a:r>
            <a:endParaRPr/>
          </a:p>
        </p:txBody>
      </p:sp>
      <p:sp>
        <p:nvSpPr>
          <p:cNvPr id="124" name="Google Shape;12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a5a9be2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Here’s how we applied </a:t>
            </a:r>
            <a:r>
              <a:rPr lang="en-US"/>
              <a:t>algorithm</a:t>
            </a:r>
            <a:r>
              <a:rPr lang="en-US"/>
              <a:t>. To set up new pick up location, we firstly will know where to set up, then giving strong </a:t>
            </a:r>
            <a:r>
              <a:rPr lang="en-US"/>
              <a:t>evidence to </a:t>
            </a:r>
            <a:r>
              <a:rPr lang="en-US"/>
              <a:t>persuade</a:t>
            </a:r>
            <a:r>
              <a:rPr lang="en-US"/>
              <a:t> business that it will bring benefit if we set up new pick up location here. That is consider an “Where” and “Why” problem. </a:t>
            </a:r>
            <a:r>
              <a:rPr lang="en-US"/>
              <a:t>What’s shown here is the 50 different station nodes, community they belongs to, and station characteristics – surrounding population. We Applied LM to create 10 community, using the </a:t>
            </a:r>
            <a:r>
              <a:rPr lang="en-US"/>
              <a:t>distance</a:t>
            </a:r>
            <a:r>
              <a:rPr lang="en-US"/>
              <a:t> as weight and then calculated population within 2 miles to help with decision.</a:t>
            </a:r>
            <a:endParaRPr/>
          </a:p>
        </p:txBody>
      </p:sp>
      <p:sp>
        <p:nvSpPr>
          <p:cNvPr id="130" name="Google Shape;130;g2ca5a9be2a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For the sake of business insight, we build up this </a:t>
            </a:r>
            <a:r>
              <a:rPr lang="en-US"/>
              <a:t>visualization</a:t>
            </a:r>
            <a:r>
              <a:rPr lang="en-US"/>
              <a:t> that it’s 50 stations has been grouped into 10 regions based on the </a:t>
            </a:r>
            <a:r>
              <a:rPr lang="en-US"/>
              <a:t>distance</a:t>
            </a:r>
            <a:r>
              <a:rPr lang="en-US"/>
              <a:t> (weight). Then we will calculate for each communities, what is </a:t>
            </a:r>
            <a:r>
              <a:rPr lang="en-US"/>
              <a:t>the</a:t>
            </a:r>
            <a:r>
              <a:rPr lang="en-US"/>
              <a:t> </a:t>
            </a:r>
            <a:r>
              <a:rPr lang="en-US"/>
              <a:t>summarize population, to determine which communities we will pick to set up valuable new location.</a:t>
            </a:r>
            <a:endParaRPr/>
          </a:p>
        </p:txBody>
      </p:sp>
      <p:sp>
        <p:nvSpPr>
          <p:cNvPr id="140" name="Google Shape;14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Here, we would like to show 4 detail example- which are top 4 communities that having max population. For example, 16th, 24th and Civic center belongs to the same </a:t>
            </a:r>
            <a:r>
              <a:rPr lang="en-US"/>
              <a:t>community</a:t>
            </a:r>
            <a:r>
              <a:rPr lang="en-US"/>
              <a:t> 98. GF shows that there are 1 million population for the selected 3 stations. Then this area would be </a:t>
            </a:r>
            <a:r>
              <a:rPr lang="en-US"/>
              <a:t>considered</a:t>
            </a:r>
            <a:r>
              <a:rPr lang="en-US"/>
              <a:t> an </a:t>
            </a:r>
            <a:r>
              <a:rPr lang="en-US"/>
              <a:t>significant</a:t>
            </a:r>
            <a:r>
              <a:rPr lang="en-US"/>
              <a:t> place as an new pickup location. We can raise this suggestions to Business as an </a:t>
            </a:r>
            <a:r>
              <a:rPr lang="en-US">
                <a:solidFill>
                  <a:schemeClr val="dk1"/>
                </a:solidFill>
              </a:rPr>
              <a:t>answer to the “where ” concerns.</a:t>
            </a:r>
            <a:endParaRPr>
              <a:solidFill>
                <a:schemeClr val="dk1"/>
              </a:solidFill>
            </a:endParaRPr>
          </a:p>
          <a:p>
            <a:pPr indent="0" lvl="0" marL="0" rtl="0" algn="l">
              <a:spcBef>
                <a:spcPts val="0"/>
              </a:spcBef>
              <a:spcAft>
                <a:spcPts val="0"/>
              </a:spcAft>
              <a:buNone/>
            </a:pPr>
            <a:r>
              <a:rPr lang="en-US">
                <a:solidFill>
                  <a:schemeClr val="dk1"/>
                </a:solidFill>
              </a:rPr>
              <a:t>Next we gonna consider another aspect of where problem using harmotic centrality. hand over to Maria</a:t>
            </a:r>
            <a:endParaRPr>
              <a:solidFill>
                <a:schemeClr val="dk1"/>
              </a:solidFill>
            </a:endParaRPr>
          </a:p>
        </p:txBody>
      </p:sp>
      <p:sp>
        <p:nvSpPr>
          <p:cNvPr id="157" name="Google Shape;157;p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0000FF"/>
                </a:solidFill>
              </a:rPr>
              <a:t>MJ Healey:</a:t>
            </a:r>
            <a:endParaRPr sz="1200">
              <a:solidFill>
                <a:srgbClr val="0000FF"/>
              </a:solidFill>
            </a:endParaRPr>
          </a:p>
          <a:p>
            <a:pPr indent="0" lvl="0" marL="0" rtl="0" algn="l">
              <a:lnSpc>
                <a:spcPct val="115000"/>
              </a:lnSpc>
              <a:spcBef>
                <a:spcPts val="0"/>
              </a:spcBef>
              <a:spcAft>
                <a:spcPts val="0"/>
              </a:spcAft>
              <a:buNone/>
            </a:pPr>
            <a:r>
              <a:rPr lang="en-US">
                <a:solidFill>
                  <a:srgbClr val="0000FF"/>
                </a:solidFill>
              </a:rPr>
              <a:t>The harmonic centrality is a graph algorithm that measures the shortest path distances between a node and all other nodes by summing the inverses. </a:t>
            </a:r>
            <a:r>
              <a:rPr lang="en-US">
                <a:solidFill>
                  <a:srgbClr val="FF00FF"/>
                </a:solidFill>
              </a:rPr>
              <a:t>Nodes with the highest closeness scores have the shortest distances and are able to spread information most efficiently.</a:t>
            </a:r>
            <a:endParaRPr>
              <a:solidFill>
                <a:srgbClr val="FF00FF"/>
              </a:solidFill>
            </a:endParaRPr>
          </a:p>
          <a:p>
            <a:pPr indent="0" lvl="0" marL="0" rtl="0" algn="l">
              <a:lnSpc>
                <a:spcPct val="115000"/>
              </a:lnSpc>
              <a:spcBef>
                <a:spcPts val="0"/>
              </a:spcBef>
              <a:spcAft>
                <a:spcPts val="0"/>
              </a:spcAft>
              <a:buClr>
                <a:schemeClr val="dk1"/>
              </a:buClr>
              <a:buSzPts val="1100"/>
              <a:buFont typeface="Arial"/>
              <a:buNone/>
            </a:pPr>
            <a:r>
              <a:rPr lang="en-US">
                <a:solidFill>
                  <a:srgbClr val="0000FF"/>
                </a:solidFill>
              </a:rPr>
              <a:t>In order to showcase this algorithm a </a:t>
            </a:r>
            <a:r>
              <a:rPr lang="en-US">
                <a:solidFill>
                  <a:srgbClr val="FF00FF"/>
                </a:solidFill>
              </a:rPr>
              <a:t>NoSQL</a:t>
            </a:r>
            <a:r>
              <a:rPr lang="en-US">
                <a:solidFill>
                  <a:srgbClr val="0000FF"/>
                </a:solidFill>
              </a:rPr>
              <a:t> graph database was created in Neo4j to represent the stations in the BART </a:t>
            </a:r>
            <a:r>
              <a:rPr lang="en-US" sz="1050">
                <a:solidFill>
                  <a:srgbClr val="0000FF"/>
                </a:solidFill>
                <a:highlight>
                  <a:schemeClr val="lt1"/>
                </a:highlight>
              </a:rPr>
              <a:t> (Bay Area Rapid Transit)</a:t>
            </a:r>
            <a:r>
              <a:rPr lang="en-US">
                <a:solidFill>
                  <a:srgbClr val="0000FF"/>
                </a:solidFill>
              </a:rPr>
              <a:t> system.</a:t>
            </a:r>
            <a:endParaRPr>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US">
                <a:solidFill>
                  <a:srgbClr val="0000FF"/>
                </a:solidFill>
              </a:rPr>
              <a:t>Next slide please…</a:t>
            </a:r>
            <a:endParaRPr>
              <a:solidFill>
                <a:srgbClr val="0000FF"/>
              </a:solidFill>
            </a:endParaRPr>
          </a:p>
          <a:p>
            <a:pPr indent="0" lvl="0" marL="0" rtl="0" algn="l">
              <a:lnSpc>
                <a:spcPct val="115000"/>
              </a:lnSpc>
              <a:spcBef>
                <a:spcPts val="0"/>
              </a:spcBef>
              <a:spcAft>
                <a:spcPts val="0"/>
              </a:spcAft>
              <a:buNone/>
            </a:pPr>
            <a:r>
              <a:t/>
            </a:r>
            <a:endParaRPr>
              <a:solidFill>
                <a:srgbClr val="0000FF"/>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000FF"/>
              </a:solidFill>
            </a:endParaRPr>
          </a:p>
        </p:txBody>
      </p:sp>
      <p:sp>
        <p:nvSpPr>
          <p:cNvPr id="179" name="Google Shape;179;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9.png"/><Relationship Id="rId5"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23.png"/><Relationship Id="rId6"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83" name="Shape 83"/>
        <p:cNvGrpSpPr/>
        <p:nvPr/>
      </p:nvGrpSpPr>
      <p:grpSpPr>
        <a:xfrm>
          <a:off x="0" y="0"/>
          <a:ext cx="0" cy="0"/>
          <a:chOff x="0" y="0"/>
          <a:chExt cx="0" cy="0"/>
        </a:xfrm>
      </p:grpSpPr>
      <p:sp>
        <p:nvSpPr>
          <p:cNvPr id="84" name="Google Shape;84;p13"/>
          <p:cNvSpPr txBox="1"/>
          <p:nvPr/>
        </p:nvSpPr>
        <p:spPr>
          <a:xfrm>
            <a:off x="366350" y="8932775"/>
            <a:ext cx="12767100" cy="1000500"/>
          </a:xfrm>
          <a:prstGeom prst="rect">
            <a:avLst/>
          </a:prstGeom>
          <a:noFill/>
          <a:ln>
            <a:noFill/>
          </a:ln>
        </p:spPr>
        <p:txBody>
          <a:bodyPr anchorCtr="0" anchor="t" bIns="0" lIns="0" spcFirstLastPara="1" rIns="0" wrap="square" tIns="0">
            <a:spAutoFit/>
          </a:bodyPr>
          <a:lstStyle/>
          <a:p>
            <a:pPr indent="0" lvl="0" marL="0" marR="0" rtl="0" algn="l">
              <a:lnSpc>
                <a:spcPct val="139989"/>
              </a:lnSpc>
              <a:spcBef>
                <a:spcPts val="0"/>
              </a:spcBef>
              <a:spcAft>
                <a:spcPts val="0"/>
              </a:spcAft>
              <a:buNone/>
            </a:pPr>
            <a:r>
              <a:rPr b="1" lang="en-US" sz="6500">
                <a:solidFill>
                  <a:srgbClr val="1B75BC"/>
                </a:solidFill>
                <a:latin typeface="Alike"/>
                <a:ea typeface="Alike"/>
                <a:cs typeface="Alike"/>
                <a:sym typeface="Alike"/>
              </a:rPr>
              <a:t>Acme Gourmet Meals Takeoff</a:t>
            </a:r>
            <a:endParaRPr sz="6500"/>
          </a:p>
        </p:txBody>
      </p:sp>
      <p:sp>
        <p:nvSpPr>
          <p:cNvPr id="85" name="Google Shape;85;p13"/>
          <p:cNvSpPr txBox="1"/>
          <p:nvPr/>
        </p:nvSpPr>
        <p:spPr>
          <a:xfrm>
            <a:off x="13969825" y="8817275"/>
            <a:ext cx="4058100" cy="1154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US" sz="2500">
                <a:solidFill>
                  <a:srgbClr val="1B75BC"/>
                </a:solidFill>
                <a:latin typeface="Alike"/>
                <a:ea typeface="Alike"/>
                <a:cs typeface="Alike"/>
                <a:sym typeface="Alike"/>
              </a:rPr>
              <a:t>DATASCI 205</a:t>
            </a:r>
            <a:endParaRPr sz="2500">
              <a:solidFill>
                <a:srgbClr val="1B75BC"/>
              </a:solidFill>
              <a:latin typeface="Alike"/>
              <a:ea typeface="Alike"/>
              <a:cs typeface="Alike"/>
              <a:sym typeface="Alike"/>
            </a:endParaRPr>
          </a:p>
          <a:p>
            <a:pPr indent="0" lvl="0" marL="0" marR="0" rtl="0" algn="ctr">
              <a:lnSpc>
                <a:spcPct val="100000"/>
              </a:lnSpc>
              <a:spcBef>
                <a:spcPts val="0"/>
              </a:spcBef>
              <a:spcAft>
                <a:spcPts val="0"/>
              </a:spcAft>
              <a:buNone/>
            </a:pPr>
            <a:r>
              <a:rPr lang="en-US" sz="2500">
                <a:solidFill>
                  <a:srgbClr val="1B75BC"/>
                </a:solidFill>
                <a:latin typeface="Alike"/>
                <a:ea typeface="Alike"/>
                <a:cs typeface="Alike"/>
                <a:sym typeface="Alike"/>
              </a:rPr>
              <a:t>Maria Jose Healey, Zejia Jing, Jasmine Lau, Jianyi Teng</a:t>
            </a:r>
            <a:endParaRPr sz="2500">
              <a:solidFill>
                <a:srgbClr val="1B75BC"/>
              </a:solidFill>
              <a:latin typeface="Alike"/>
              <a:ea typeface="Alike"/>
              <a:cs typeface="Alike"/>
              <a:sym typeface="Alike"/>
            </a:endParaRPr>
          </a:p>
        </p:txBody>
      </p:sp>
      <p:pic>
        <p:nvPicPr>
          <p:cNvPr id="86" name="Google Shape;86;p13"/>
          <p:cNvPicPr preferRelativeResize="0"/>
          <p:nvPr/>
        </p:nvPicPr>
        <p:blipFill rotWithShape="1">
          <a:blip r:embed="rId3">
            <a:alphaModFix/>
          </a:blip>
          <a:srcRect b="18890" l="0" r="0" t="0"/>
          <a:stretch/>
        </p:blipFill>
        <p:spPr>
          <a:xfrm>
            <a:off x="0" y="0"/>
            <a:ext cx="18288000" cy="83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186" name="Shape 186"/>
        <p:cNvGrpSpPr/>
        <p:nvPr/>
      </p:nvGrpSpPr>
      <p:grpSpPr>
        <a:xfrm>
          <a:off x="0" y="0"/>
          <a:ext cx="0" cy="0"/>
          <a:chOff x="0" y="0"/>
          <a:chExt cx="0" cy="0"/>
        </a:xfrm>
      </p:grpSpPr>
      <p:sp>
        <p:nvSpPr>
          <p:cNvPr id="187" name="Google Shape;187;p22"/>
          <p:cNvSpPr txBox="1"/>
          <p:nvPr/>
        </p:nvSpPr>
        <p:spPr>
          <a:xfrm>
            <a:off x="1110600" y="921925"/>
            <a:ext cx="16066800" cy="1662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1B75BC"/>
                </a:solidFill>
                <a:highlight>
                  <a:srgbClr val="FFDBB3"/>
                </a:highlight>
                <a:latin typeface="Alike"/>
                <a:ea typeface="Alike"/>
                <a:cs typeface="Alike"/>
                <a:sym typeface="Alike"/>
              </a:rPr>
              <a:t>Harmonic Centrality</a:t>
            </a:r>
            <a:endParaRPr b="1" sz="6000">
              <a:solidFill>
                <a:srgbClr val="1B75BC"/>
              </a:solidFill>
              <a:highlight>
                <a:srgbClr val="FFDBB3"/>
              </a:highlight>
              <a:latin typeface="Alike"/>
              <a:ea typeface="Alike"/>
              <a:cs typeface="Alike"/>
              <a:sym typeface="Alike"/>
            </a:endParaRPr>
          </a:p>
          <a:p>
            <a:pPr indent="0" lvl="0" marL="0" marR="0" rtl="0" algn="ctr">
              <a:lnSpc>
                <a:spcPct val="100000"/>
              </a:lnSpc>
              <a:spcBef>
                <a:spcPts val="0"/>
              </a:spcBef>
              <a:spcAft>
                <a:spcPts val="0"/>
              </a:spcAft>
              <a:buNone/>
            </a:pPr>
            <a:r>
              <a:rPr i="1" lang="en-US" sz="4800">
                <a:solidFill>
                  <a:srgbClr val="1B75BC"/>
                </a:solidFill>
                <a:highlight>
                  <a:srgbClr val="FFDBB3"/>
                </a:highlight>
                <a:latin typeface="Alike"/>
                <a:ea typeface="Alike"/>
                <a:cs typeface="Alike"/>
                <a:sym typeface="Alike"/>
              </a:rPr>
              <a:t>“To Move or Not to Move the Current Kitchen”</a:t>
            </a:r>
            <a:endParaRPr b="1" sz="4800">
              <a:solidFill>
                <a:srgbClr val="1B75BC"/>
              </a:solidFill>
              <a:highlight>
                <a:srgbClr val="FFDBB3"/>
              </a:highlight>
              <a:latin typeface="Alike"/>
              <a:ea typeface="Alike"/>
              <a:cs typeface="Alike"/>
              <a:sym typeface="Alike"/>
            </a:endParaRPr>
          </a:p>
        </p:txBody>
      </p:sp>
      <p:sp>
        <p:nvSpPr>
          <p:cNvPr id="188" name="Google Shape;188;p22"/>
          <p:cNvSpPr txBox="1"/>
          <p:nvPr/>
        </p:nvSpPr>
        <p:spPr>
          <a:xfrm>
            <a:off x="3136388" y="3029175"/>
            <a:ext cx="3907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3600">
                <a:solidFill>
                  <a:srgbClr val="1B75BC"/>
                </a:solidFill>
                <a:latin typeface="Alike"/>
                <a:ea typeface="Alike"/>
                <a:cs typeface="Alike"/>
                <a:sym typeface="Alike"/>
              </a:rPr>
              <a:t>Algorithm Results</a:t>
            </a:r>
            <a:endParaRPr b="1" sz="3600">
              <a:solidFill>
                <a:srgbClr val="1B75BC"/>
              </a:solidFill>
              <a:latin typeface="Alike"/>
              <a:ea typeface="Alike"/>
              <a:cs typeface="Alike"/>
              <a:sym typeface="Alike"/>
            </a:endParaRPr>
          </a:p>
        </p:txBody>
      </p:sp>
      <p:sp>
        <p:nvSpPr>
          <p:cNvPr id="189" name="Google Shape;189;p22"/>
          <p:cNvSpPr txBox="1"/>
          <p:nvPr/>
        </p:nvSpPr>
        <p:spPr>
          <a:xfrm>
            <a:off x="8428938" y="3029175"/>
            <a:ext cx="7867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a:solidFill>
                  <a:srgbClr val="1B75BC"/>
                </a:solidFill>
                <a:latin typeface="Alike"/>
                <a:ea typeface="Alike"/>
                <a:cs typeface="Alike"/>
                <a:sym typeface="Alike"/>
              </a:rPr>
              <a:t>Consolidating Line Nodes per Station</a:t>
            </a:r>
            <a:endParaRPr b="1" sz="3600">
              <a:solidFill>
                <a:srgbClr val="1B75BC"/>
              </a:solidFill>
              <a:latin typeface="Alike"/>
              <a:ea typeface="Alike"/>
              <a:cs typeface="Alike"/>
              <a:sym typeface="Alike"/>
            </a:endParaRPr>
          </a:p>
        </p:txBody>
      </p:sp>
      <p:pic>
        <p:nvPicPr>
          <p:cNvPr id="190" name="Google Shape;190;p22"/>
          <p:cNvPicPr preferRelativeResize="0"/>
          <p:nvPr/>
        </p:nvPicPr>
        <p:blipFill>
          <a:blip r:embed="rId3">
            <a:alphaModFix/>
          </a:blip>
          <a:stretch>
            <a:fillRect/>
          </a:stretch>
        </p:blipFill>
        <p:spPr>
          <a:xfrm>
            <a:off x="3136325" y="4087550"/>
            <a:ext cx="3907922" cy="5512624"/>
          </a:xfrm>
          <a:prstGeom prst="rect">
            <a:avLst/>
          </a:prstGeom>
          <a:noFill/>
          <a:ln cap="flat" cmpd="sng" w="76200">
            <a:solidFill>
              <a:srgbClr val="1B75BC"/>
            </a:solidFill>
            <a:prstDash val="solid"/>
            <a:round/>
            <a:headEnd len="sm" w="sm" type="none"/>
            <a:tailEnd len="sm" w="sm" type="none"/>
          </a:ln>
        </p:spPr>
      </p:pic>
      <p:pic>
        <p:nvPicPr>
          <p:cNvPr id="191" name="Google Shape;191;p22"/>
          <p:cNvPicPr preferRelativeResize="0"/>
          <p:nvPr/>
        </p:nvPicPr>
        <p:blipFill>
          <a:blip r:embed="rId4">
            <a:alphaModFix/>
          </a:blip>
          <a:stretch>
            <a:fillRect/>
          </a:stretch>
        </p:blipFill>
        <p:spPr>
          <a:xfrm>
            <a:off x="9758397" y="4848306"/>
            <a:ext cx="5208900" cy="3991121"/>
          </a:xfrm>
          <a:prstGeom prst="rect">
            <a:avLst/>
          </a:prstGeom>
          <a:noFill/>
          <a:ln cap="flat" cmpd="sng" w="76200">
            <a:solidFill>
              <a:srgbClr val="1B75BC"/>
            </a:solidFill>
            <a:prstDash val="solid"/>
            <a:round/>
            <a:headEnd len="sm" w="sm" type="none"/>
            <a:tailEnd len="sm" w="sm" type="none"/>
          </a:ln>
        </p:spPr>
      </p:pic>
      <p:pic>
        <p:nvPicPr>
          <p:cNvPr id="192" name="Google Shape;192;p22"/>
          <p:cNvPicPr preferRelativeResize="0"/>
          <p:nvPr/>
        </p:nvPicPr>
        <p:blipFill rotWithShape="1">
          <a:blip r:embed="rId5">
            <a:alphaModFix/>
          </a:blip>
          <a:srcRect b="18890" l="0" r="27771" t="0"/>
          <a:stretch/>
        </p:blipFill>
        <p:spPr>
          <a:xfrm rot="10399855">
            <a:off x="-3015563" y="-867490"/>
            <a:ext cx="5592643" cy="4089334"/>
          </a:xfrm>
          <a:prstGeom prst="chord">
            <a:avLst>
              <a:gd fmla="val 2700000" name="adj1"/>
              <a:gd fmla="val 16200000" name="adj2"/>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196" name="Shape 196"/>
        <p:cNvGrpSpPr/>
        <p:nvPr/>
      </p:nvGrpSpPr>
      <p:grpSpPr>
        <a:xfrm>
          <a:off x="0" y="0"/>
          <a:ext cx="0" cy="0"/>
          <a:chOff x="0" y="0"/>
          <a:chExt cx="0" cy="0"/>
        </a:xfrm>
      </p:grpSpPr>
      <p:sp>
        <p:nvSpPr>
          <p:cNvPr id="197" name="Google Shape;197;p23"/>
          <p:cNvSpPr txBox="1"/>
          <p:nvPr/>
        </p:nvSpPr>
        <p:spPr>
          <a:xfrm>
            <a:off x="2539500" y="655400"/>
            <a:ext cx="136380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1B75BC"/>
                </a:solidFill>
                <a:latin typeface="Alike"/>
                <a:ea typeface="Alike"/>
                <a:cs typeface="Alike"/>
                <a:sym typeface="Alike"/>
              </a:rPr>
              <a:t>Harmonic Centrality – BART System</a:t>
            </a:r>
            <a:endParaRPr sz="6000">
              <a:solidFill>
                <a:srgbClr val="1B75BC"/>
              </a:solidFill>
            </a:endParaRPr>
          </a:p>
        </p:txBody>
      </p:sp>
      <p:pic>
        <p:nvPicPr>
          <p:cNvPr id="198" name="Google Shape;198;p23"/>
          <p:cNvPicPr preferRelativeResize="0"/>
          <p:nvPr/>
        </p:nvPicPr>
        <p:blipFill>
          <a:blip r:embed="rId3">
            <a:alphaModFix/>
          </a:blip>
          <a:stretch>
            <a:fillRect/>
          </a:stretch>
        </p:blipFill>
        <p:spPr>
          <a:xfrm>
            <a:off x="4062925" y="1921838"/>
            <a:ext cx="10162150" cy="7974275"/>
          </a:xfrm>
          <a:prstGeom prst="rect">
            <a:avLst/>
          </a:prstGeom>
          <a:noFill/>
          <a:ln cap="flat" cmpd="sng" w="76200">
            <a:solidFill>
              <a:srgbClr val="1B75BC"/>
            </a:solidFill>
            <a:prstDash val="solid"/>
            <a:round/>
            <a:headEnd len="sm" w="sm" type="none"/>
            <a:tailEnd len="sm" w="sm" type="none"/>
          </a:ln>
        </p:spPr>
      </p:pic>
      <p:sp>
        <p:nvSpPr>
          <p:cNvPr id="199" name="Google Shape;199;p23"/>
          <p:cNvSpPr/>
          <p:nvPr/>
        </p:nvSpPr>
        <p:spPr>
          <a:xfrm>
            <a:off x="6303525" y="3949400"/>
            <a:ext cx="1293300" cy="209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00" name="Google Shape;200;p23"/>
          <p:cNvCxnSpPr>
            <a:stCxn id="199" idx="1"/>
            <a:endCxn id="201" idx="0"/>
          </p:cNvCxnSpPr>
          <p:nvPr/>
        </p:nvCxnSpPr>
        <p:spPr>
          <a:xfrm flipH="1">
            <a:off x="5828625" y="4053950"/>
            <a:ext cx="474900" cy="259500"/>
          </a:xfrm>
          <a:prstGeom prst="bentConnector2">
            <a:avLst/>
          </a:prstGeom>
          <a:noFill/>
          <a:ln cap="flat" cmpd="sng" w="28575">
            <a:solidFill>
              <a:srgbClr val="FF0000"/>
            </a:solidFill>
            <a:prstDash val="solid"/>
            <a:round/>
            <a:headEnd len="med" w="med" type="none"/>
            <a:tailEnd len="med" w="med" type="none"/>
          </a:ln>
        </p:spPr>
      </p:cxnSp>
      <p:sp>
        <p:nvSpPr>
          <p:cNvPr id="201" name="Google Shape;201;p23"/>
          <p:cNvSpPr/>
          <p:nvPr/>
        </p:nvSpPr>
        <p:spPr>
          <a:xfrm>
            <a:off x="5380375" y="4313450"/>
            <a:ext cx="896400" cy="46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Berkeley</a:t>
            </a:r>
            <a:r>
              <a:rPr b="1" lang="en-US">
                <a:latin typeface="Alike"/>
                <a:ea typeface="Alike"/>
                <a:cs typeface="Alike"/>
                <a:sym typeface="Alike"/>
              </a:rPr>
              <a:t> Kitchen</a:t>
            </a:r>
            <a:endParaRPr b="1">
              <a:latin typeface="Alike"/>
              <a:ea typeface="Alike"/>
              <a:cs typeface="Alike"/>
              <a:sym typeface="Alike"/>
            </a:endParaRPr>
          </a:p>
        </p:txBody>
      </p:sp>
      <p:sp>
        <p:nvSpPr>
          <p:cNvPr id="202" name="Google Shape;202;p23"/>
          <p:cNvSpPr/>
          <p:nvPr/>
        </p:nvSpPr>
        <p:spPr>
          <a:xfrm rot="5400000">
            <a:off x="7497425" y="4778775"/>
            <a:ext cx="294000" cy="6042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03" name="Google Shape;203;p23"/>
          <p:cNvCxnSpPr>
            <a:stCxn id="202" idx="1"/>
            <a:endCxn id="204" idx="4"/>
          </p:cNvCxnSpPr>
          <p:nvPr/>
        </p:nvCxnSpPr>
        <p:spPr>
          <a:xfrm rot="-5400000">
            <a:off x="7566275" y="4855125"/>
            <a:ext cx="156900" cy="600"/>
          </a:xfrm>
          <a:prstGeom prst="bentConnector3">
            <a:avLst>
              <a:gd fmla="val 49984" name="adj1"/>
            </a:avLst>
          </a:prstGeom>
          <a:noFill/>
          <a:ln cap="flat" cmpd="sng" w="28575">
            <a:solidFill>
              <a:srgbClr val="FF00FF"/>
            </a:solidFill>
            <a:prstDash val="solid"/>
            <a:round/>
            <a:headEnd len="med" w="med" type="none"/>
            <a:tailEnd len="med" w="med" type="none"/>
          </a:ln>
        </p:spPr>
      </p:cxnSp>
      <p:sp>
        <p:nvSpPr>
          <p:cNvPr id="204" name="Google Shape;204;p23"/>
          <p:cNvSpPr/>
          <p:nvPr/>
        </p:nvSpPr>
        <p:spPr>
          <a:xfrm>
            <a:off x="7448225" y="4392725"/>
            <a:ext cx="392400" cy="384300"/>
          </a:xfrm>
          <a:prstGeom prst="ellipse">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1</a:t>
            </a:r>
            <a:endParaRPr b="1">
              <a:latin typeface="Alike"/>
              <a:ea typeface="Alike"/>
              <a:cs typeface="Alike"/>
              <a:sym typeface="Alike"/>
            </a:endParaRPr>
          </a:p>
        </p:txBody>
      </p:sp>
      <p:sp>
        <p:nvSpPr>
          <p:cNvPr id="205" name="Google Shape;205;p23"/>
          <p:cNvSpPr/>
          <p:nvPr/>
        </p:nvSpPr>
        <p:spPr>
          <a:xfrm rot="5400000">
            <a:off x="8861775" y="5099800"/>
            <a:ext cx="182700" cy="8121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06" name="Google Shape;206;p23"/>
          <p:cNvCxnSpPr>
            <a:stCxn id="205" idx="0"/>
            <a:endCxn id="207" idx="2"/>
          </p:cNvCxnSpPr>
          <p:nvPr/>
        </p:nvCxnSpPr>
        <p:spPr>
          <a:xfrm flipH="1" rot="10800000">
            <a:off x="9359175" y="5504650"/>
            <a:ext cx="383100" cy="1200"/>
          </a:xfrm>
          <a:prstGeom prst="bentConnector3">
            <a:avLst>
              <a:gd fmla="val 50000" name="adj1"/>
            </a:avLst>
          </a:prstGeom>
          <a:noFill/>
          <a:ln cap="flat" cmpd="sng" w="28575">
            <a:solidFill>
              <a:srgbClr val="00FF00"/>
            </a:solidFill>
            <a:prstDash val="solid"/>
            <a:round/>
            <a:headEnd len="med" w="med" type="none"/>
            <a:tailEnd len="med" w="med" type="none"/>
          </a:ln>
        </p:spPr>
      </p:cxnSp>
      <p:sp>
        <p:nvSpPr>
          <p:cNvPr id="207" name="Google Shape;207;p23"/>
          <p:cNvSpPr/>
          <p:nvPr/>
        </p:nvSpPr>
        <p:spPr>
          <a:xfrm>
            <a:off x="9742275" y="5312550"/>
            <a:ext cx="392400" cy="384300"/>
          </a:xfrm>
          <a:prstGeom prst="ellipse">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5</a:t>
            </a:r>
            <a:endParaRPr b="1">
              <a:latin typeface="Alike"/>
              <a:ea typeface="Alike"/>
              <a:cs typeface="Alike"/>
              <a:sym typeface="Alike"/>
            </a:endParaRPr>
          </a:p>
        </p:txBody>
      </p:sp>
      <p:sp>
        <p:nvSpPr>
          <p:cNvPr id="208" name="Google Shape;208;p23"/>
          <p:cNvSpPr/>
          <p:nvPr/>
        </p:nvSpPr>
        <p:spPr>
          <a:xfrm rot="5400000">
            <a:off x="6320175" y="4968750"/>
            <a:ext cx="154800" cy="8178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09" name="Google Shape;209;p23"/>
          <p:cNvCxnSpPr>
            <a:stCxn id="208" idx="0"/>
            <a:endCxn id="210" idx="1"/>
          </p:cNvCxnSpPr>
          <p:nvPr/>
        </p:nvCxnSpPr>
        <p:spPr>
          <a:xfrm>
            <a:off x="6806475" y="5377650"/>
            <a:ext cx="388200" cy="264300"/>
          </a:xfrm>
          <a:prstGeom prst="bentConnector2">
            <a:avLst/>
          </a:prstGeom>
          <a:noFill/>
          <a:ln cap="flat" cmpd="sng" w="28575">
            <a:solidFill>
              <a:srgbClr val="0000FF"/>
            </a:solidFill>
            <a:prstDash val="solid"/>
            <a:round/>
            <a:headEnd len="med" w="med" type="none"/>
            <a:tailEnd len="med" w="med" type="none"/>
          </a:ln>
        </p:spPr>
      </p:cxnSp>
      <p:sp>
        <p:nvSpPr>
          <p:cNvPr id="210" name="Google Shape;210;p23"/>
          <p:cNvSpPr/>
          <p:nvPr/>
        </p:nvSpPr>
        <p:spPr>
          <a:xfrm>
            <a:off x="7137350" y="5585550"/>
            <a:ext cx="392400" cy="384300"/>
          </a:xfrm>
          <a:prstGeom prst="ellipse">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2</a:t>
            </a:r>
            <a:endParaRPr b="1">
              <a:latin typeface="Alike"/>
              <a:ea typeface="Alike"/>
              <a:cs typeface="Alike"/>
              <a:sym typeface="Alike"/>
            </a:endParaRPr>
          </a:p>
        </p:txBody>
      </p:sp>
      <p:sp>
        <p:nvSpPr>
          <p:cNvPr id="211" name="Google Shape;211;p23"/>
          <p:cNvSpPr/>
          <p:nvPr/>
        </p:nvSpPr>
        <p:spPr>
          <a:xfrm rot="5400000">
            <a:off x="6087575" y="5054400"/>
            <a:ext cx="154800" cy="956100"/>
          </a:xfrm>
          <a:prstGeom prst="rect">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12" name="Google Shape;212;p23"/>
          <p:cNvCxnSpPr>
            <a:stCxn id="211" idx="0"/>
            <a:endCxn id="213" idx="1"/>
          </p:cNvCxnSpPr>
          <p:nvPr/>
        </p:nvCxnSpPr>
        <p:spPr>
          <a:xfrm>
            <a:off x="6643025" y="5532450"/>
            <a:ext cx="285600" cy="444300"/>
          </a:xfrm>
          <a:prstGeom prst="bentConnector2">
            <a:avLst/>
          </a:prstGeom>
          <a:noFill/>
          <a:ln cap="flat" cmpd="sng" w="28575">
            <a:solidFill>
              <a:srgbClr val="9900FF"/>
            </a:solidFill>
            <a:prstDash val="solid"/>
            <a:round/>
            <a:headEnd len="med" w="med" type="none"/>
            <a:tailEnd len="med" w="med" type="none"/>
          </a:ln>
        </p:spPr>
      </p:cxnSp>
      <p:sp>
        <p:nvSpPr>
          <p:cNvPr id="213" name="Google Shape;213;p23"/>
          <p:cNvSpPr/>
          <p:nvPr/>
        </p:nvSpPr>
        <p:spPr>
          <a:xfrm>
            <a:off x="6871125" y="5920463"/>
            <a:ext cx="392400" cy="3843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3</a:t>
            </a:r>
            <a:endParaRPr b="1">
              <a:latin typeface="Alike"/>
              <a:ea typeface="Alike"/>
              <a:cs typeface="Alike"/>
              <a:sym typeface="Alike"/>
            </a:endParaRPr>
          </a:p>
        </p:txBody>
      </p:sp>
      <p:sp>
        <p:nvSpPr>
          <p:cNvPr id="214" name="Google Shape;214;p23"/>
          <p:cNvSpPr/>
          <p:nvPr/>
        </p:nvSpPr>
        <p:spPr>
          <a:xfrm rot="5400000">
            <a:off x="6104600" y="5401350"/>
            <a:ext cx="159300" cy="5763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15" name="Google Shape;215;p23"/>
          <p:cNvCxnSpPr>
            <a:stCxn id="214" idx="0"/>
            <a:endCxn id="216" idx="1"/>
          </p:cNvCxnSpPr>
          <p:nvPr/>
        </p:nvCxnSpPr>
        <p:spPr>
          <a:xfrm>
            <a:off x="6472400" y="5689500"/>
            <a:ext cx="128100" cy="569400"/>
          </a:xfrm>
          <a:prstGeom prst="bentConnector2">
            <a:avLst/>
          </a:prstGeom>
          <a:noFill/>
          <a:ln cap="flat" cmpd="sng" w="28575">
            <a:solidFill>
              <a:srgbClr val="00FFFF"/>
            </a:solidFill>
            <a:prstDash val="solid"/>
            <a:round/>
            <a:headEnd len="med" w="med" type="none"/>
            <a:tailEnd len="med" w="med" type="none"/>
          </a:ln>
        </p:spPr>
      </p:cxnSp>
      <p:sp>
        <p:nvSpPr>
          <p:cNvPr id="216" name="Google Shape;216;p23"/>
          <p:cNvSpPr/>
          <p:nvPr/>
        </p:nvSpPr>
        <p:spPr>
          <a:xfrm>
            <a:off x="6543125" y="6202563"/>
            <a:ext cx="392400" cy="384300"/>
          </a:xfrm>
          <a:prstGeom prst="ellipse">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4</a:t>
            </a:r>
            <a:endParaRPr b="1">
              <a:latin typeface="Alike"/>
              <a:ea typeface="Alike"/>
              <a:cs typeface="Alike"/>
              <a:sym typeface="Alik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656"/>
        </a:solidFill>
      </p:bgPr>
    </p:bg>
    <p:spTree>
      <p:nvGrpSpPr>
        <p:cNvPr id="220" name="Shape 220"/>
        <p:cNvGrpSpPr/>
        <p:nvPr/>
      </p:nvGrpSpPr>
      <p:grpSpPr>
        <a:xfrm>
          <a:off x="0" y="0"/>
          <a:ext cx="0" cy="0"/>
          <a:chOff x="0" y="0"/>
          <a:chExt cx="0" cy="0"/>
        </a:xfrm>
      </p:grpSpPr>
      <p:sp>
        <p:nvSpPr>
          <p:cNvPr id="221" name="Google Shape;221;p24"/>
          <p:cNvSpPr txBox="1"/>
          <p:nvPr/>
        </p:nvSpPr>
        <p:spPr>
          <a:xfrm>
            <a:off x="9149124" y="3665850"/>
            <a:ext cx="7188600" cy="2955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US" sz="7200">
                <a:solidFill>
                  <a:srgbClr val="0D422C"/>
                </a:solidFill>
                <a:latin typeface="Alike"/>
                <a:ea typeface="Alike"/>
                <a:cs typeface="Alike"/>
                <a:sym typeface="Alike"/>
              </a:rPr>
              <a:t>PageRank</a:t>
            </a:r>
            <a:endParaRPr b="1" sz="7200">
              <a:solidFill>
                <a:srgbClr val="1B75BC"/>
              </a:solidFill>
              <a:highlight>
                <a:srgbClr val="FFDBB3"/>
              </a:highlight>
              <a:latin typeface="Alike"/>
              <a:ea typeface="Alike"/>
              <a:cs typeface="Alike"/>
              <a:sym typeface="Alike"/>
            </a:endParaRPr>
          </a:p>
          <a:p>
            <a:pPr indent="0" lvl="0" marL="0" marR="0" rtl="0" algn="ctr">
              <a:lnSpc>
                <a:spcPct val="100000"/>
              </a:lnSpc>
              <a:spcBef>
                <a:spcPts val="0"/>
              </a:spcBef>
              <a:spcAft>
                <a:spcPts val="0"/>
              </a:spcAft>
              <a:buNone/>
            </a:pPr>
            <a:r>
              <a:t/>
            </a:r>
            <a:endParaRPr b="1" sz="4000">
              <a:solidFill>
                <a:srgbClr val="1B75BC"/>
              </a:solidFill>
              <a:highlight>
                <a:srgbClr val="FFDBB3"/>
              </a:highlight>
              <a:latin typeface="Alike"/>
              <a:ea typeface="Alike"/>
              <a:cs typeface="Alike"/>
              <a:sym typeface="Alike"/>
            </a:endParaRPr>
          </a:p>
          <a:p>
            <a:pPr indent="-450850" lvl="0" marL="914400" marR="0" rtl="0" algn="l">
              <a:lnSpc>
                <a:spcPct val="100000"/>
              </a:lnSpc>
              <a:spcBef>
                <a:spcPts val="0"/>
              </a:spcBef>
              <a:spcAft>
                <a:spcPts val="0"/>
              </a:spcAft>
              <a:buClr>
                <a:srgbClr val="0D422C"/>
              </a:buClr>
              <a:buSzPts val="3500"/>
              <a:buFont typeface="Alike"/>
              <a:buChar char="●"/>
            </a:pPr>
            <a:r>
              <a:rPr lang="en-US" sz="4000">
                <a:solidFill>
                  <a:srgbClr val="0D422C"/>
                </a:solidFill>
                <a:latin typeface="Alike"/>
                <a:ea typeface="Alike"/>
                <a:cs typeface="Alike"/>
                <a:sym typeface="Alike"/>
              </a:rPr>
              <a:t>Most influential stations</a:t>
            </a:r>
            <a:endParaRPr sz="4000">
              <a:solidFill>
                <a:srgbClr val="0D422C"/>
              </a:solidFill>
              <a:latin typeface="Alike"/>
              <a:ea typeface="Alike"/>
              <a:cs typeface="Alike"/>
              <a:sym typeface="Alike"/>
            </a:endParaRPr>
          </a:p>
          <a:p>
            <a:pPr indent="0" lvl="0" marL="0" marR="0" rtl="0" algn="ctr">
              <a:lnSpc>
                <a:spcPct val="100000"/>
              </a:lnSpc>
              <a:spcBef>
                <a:spcPts val="0"/>
              </a:spcBef>
              <a:spcAft>
                <a:spcPts val="0"/>
              </a:spcAft>
              <a:buNone/>
            </a:pPr>
            <a:r>
              <a:t/>
            </a:r>
            <a:endParaRPr b="1" sz="4000">
              <a:solidFill>
                <a:srgbClr val="0D422C"/>
              </a:solidFill>
              <a:latin typeface="Alike"/>
              <a:ea typeface="Alike"/>
              <a:cs typeface="Alike"/>
              <a:sym typeface="Alike"/>
            </a:endParaRPr>
          </a:p>
        </p:txBody>
      </p:sp>
      <p:pic>
        <p:nvPicPr>
          <p:cNvPr id="222" name="Google Shape;222;p24"/>
          <p:cNvPicPr preferRelativeResize="0"/>
          <p:nvPr/>
        </p:nvPicPr>
        <p:blipFill rotWithShape="1">
          <a:blip r:embed="rId3">
            <a:alphaModFix/>
          </a:blip>
          <a:srcRect b="0" l="8962" r="33546" t="0"/>
          <a:stretch/>
        </p:blipFill>
        <p:spPr>
          <a:xfrm rot="-5400000">
            <a:off x="-1393674" y="1393700"/>
            <a:ext cx="10338949" cy="7551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656"/>
        </a:solidFill>
      </p:bgPr>
    </p:bg>
    <p:spTree>
      <p:nvGrpSpPr>
        <p:cNvPr id="226" name="Shape 226"/>
        <p:cNvGrpSpPr/>
        <p:nvPr/>
      </p:nvGrpSpPr>
      <p:grpSpPr>
        <a:xfrm>
          <a:off x="0" y="0"/>
          <a:ext cx="0" cy="0"/>
          <a:chOff x="0" y="0"/>
          <a:chExt cx="0" cy="0"/>
        </a:xfrm>
      </p:grpSpPr>
      <p:sp>
        <p:nvSpPr>
          <p:cNvPr id="227" name="Google Shape;227;p25"/>
          <p:cNvSpPr txBox="1"/>
          <p:nvPr/>
        </p:nvSpPr>
        <p:spPr>
          <a:xfrm>
            <a:off x="2539507" y="655400"/>
            <a:ext cx="132090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0D422C"/>
                </a:solidFill>
                <a:latin typeface="Alike"/>
                <a:ea typeface="Alike"/>
                <a:cs typeface="Alike"/>
                <a:sym typeface="Alike"/>
              </a:rPr>
              <a:t>PageRank</a:t>
            </a:r>
            <a:endParaRPr sz="6000"/>
          </a:p>
        </p:txBody>
      </p:sp>
      <p:pic>
        <p:nvPicPr>
          <p:cNvPr id="228" name="Google Shape;228;p25"/>
          <p:cNvPicPr preferRelativeResize="0"/>
          <p:nvPr/>
        </p:nvPicPr>
        <p:blipFill rotWithShape="1">
          <a:blip r:embed="rId3">
            <a:alphaModFix/>
          </a:blip>
          <a:srcRect b="3362" l="3381" r="3195" t="0"/>
          <a:stretch/>
        </p:blipFill>
        <p:spPr>
          <a:xfrm>
            <a:off x="9272100" y="6189725"/>
            <a:ext cx="5929900" cy="3081950"/>
          </a:xfrm>
          <a:prstGeom prst="rect">
            <a:avLst/>
          </a:prstGeom>
          <a:noFill/>
          <a:ln cap="flat" cmpd="sng" w="76200">
            <a:solidFill>
              <a:srgbClr val="0D422C"/>
            </a:solidFill>
            <a:prstDash val="solid"/>
            <a:round/>
            <a:headEnd len="sm" w="sm" type="none"/>
            <a:tailEnd len="sm" w="sm" type="none"/>
          </a:ln>
        </p:spPr>
      </p:pic>
      <p:sp>
        <p:nvSpPr>
          <p:cNvPr id="229" name="Google Shape;229;p25"/>
          <p:cNvSpPr txBox="1"/>
          <p:nvPr/>
        </p:nvSpPr>
        <p:spPr>
          <a:xfrm>
            <a:off x="1984800" y="2208125"/>
            <a:ext cx="14318400" cy="3981600"/>
          </a:xfrm>
          <a:prstGeom prst="rect">
            <a:avLst/>
          </a:prstGeom>
          <a:noFill/>
          <a:ln>
            <a:noFill/>
          </a:ln>
        </p:spPr>
        <p:txBody>
          <a:bodyPr anchorCtr="0" anchor="ctr" bIns="91425" lIns="91425" spcFirstLastPara="1" rIns="91425" wrap="square" tIns="91425">
            <a:noAutofit/>
          </a:bodyPr>
          <a:lstStyle/>
          <a:p>
            <a:pPr indent="-482600" lvl="0" marL="457200" rtl="0" algn="l">
              <a:lnSpc>
                <a:spcPct val="150000"/>
              </a:lnSpc>
              <a:spcBef>
                <a:spcPts val="0"/>
              </a:spcBef>
              <a:spcAft>
                <a:spcPts val="0"/>
              </a:spcAft>
              <a:buClr>
                <a:srgbClr val="0D422C"/>
              </a:buClr>
              <a:buSzPts val="4000"/>
              <a:buFont typeface="Alike"/>
              <a:buChar char="●"/>
            </a:pPr>
            <a:r>
              <a:rPr b="1" lang="en-US" sz="4500">
                <a:solidFill>
                  <a:srgbClr val="0D422C"/>
                </a:solidFill>
                <a:latin typeface="Alike"/>
                <a:ea typeface="Alike"/>
                <a:cs typeface="Alike"/>
                <a:sym typeface="Alike"/>
              </a:rPr>
              <a:t>4 stations on X-shaped BART graph</a:t>
            </a:r>
            <a:endParaRPr b="1" sz="4500">
              <a:solidFill>
                <a:srgbClr val="0D422C"/>
              </a:solidFill>
              <a:latin typeface="Alike"/>
              <a:ea typeface="Alike"/>
              <a:cs typeface="Alike"/>
              <a:sym typeface="Alike"/>
            </a:endParaRPr>
          </a:p>
          <a:p>
            <a:pPr indent="-450850" lvl="1" marL="914400" rtl="0" algn="l">
              <a:lnSpc>
                <a:spcPct val="150000"/>
              </a:lnSpc>
              <a:spcBef>
                <a:spcPts val="0"/>
              </a:spcBef>
              <a:spcAft>
                <a:spcPts val="0"/>
              </a:spcAft>
              <a:buClr>
                <a:srgbClr val="0D422C"/>
              </a:buClr>
              <a:buSzPts val="3500"/>
              <a:buFont typeface="Alike"/>
              <a:buChar char="○"/>
            </a:pPr>
            <a:r>
              <a:rPr b="1" lang="en-US" sz="4000">
                <a:solidFill>
                  <a:srgbClr val="0D422C"/>
                </a:solidFill>
                <a:latin typeface="Alike"/>
                <a:ea typeface="Alike"/>
                <a:cs typeface="Alike"/>
                <a:sym typeface="Alike"/>
              </a:rPr>
              <a:t>Pre-PageRank: </a:t>
            </a:r>
            <a:r>
              <a:rPr lang="en-US" sz="4000">
                <a:solidFill>
                  <a:srgbClr val="0D422C"/>
                </a:solidFill>
                <a:latin typeface="Alike"/>
                <a:ea typeface="Alike"/>
                <a:cs typeface="Alike"/>
                <a:sym typeface="Alike"/>
              </a:rPr>
              <a:t>distribution point in </a:t>
            </a:r>
            <a:r>
              <a:rPr lang="en-US" sz="4000">
                <a:solidFill>
                  <a:srgbClr val="0D422C"/>
                </a:solidFill>
                <a:latin typeface="Alike"/>
                <a:ea typeface="Alike"/>
                <a:cs typeface="Alike"/>
                <a:sym typeface="Alike"/>
              </a:rPr>
              <a:t>the</a:t>
            </a:r>
            <a:r>
              <a:rPr lang="en-US" sz="4000">
                <a:solidFill>
                  <a:srgbClr val="0D422C"/>
                </a:solidFill>
                <a:latin typeface="Alike"/>
                <a:ea typeface="Alike"/>
                <a:cs typeface="Alike"/>
                <a:sym typeface="Alike"/>
              </a:rPr>
              <a:t> center</a:t>
            </a:r>
            <a:endParaRPr sz="4000">
              <a:solidFill>
                <a:srgbClr val="0D422C"/>
              </a:solidFill>
              <a:latin typeface="Alike"/>
              <a:ea typeface="Alike"/>
              <a:cs typeface="Alike"/>
              <a:sym typeface="Alike"/>
            </a:endParaRPr>
          </a:p>
          <a:p>
            <a:pPr indent="-450850" lvl="1" marL="914400" rtl="0" algn="l">
              <a:lnSpc>
                <a:spcPct val="150000"/>
              </a:lnSpc>
              <a:spcBef>
                <a:spcPts val="0"/>
              </a:spcBef>
              <a:spcAft>
                <a:spcPts val="0"/>
              </a:spcAft>
              <a:buClr>
                <a:srgbClr val="005559"/>
              </a:buClr>
              <a:buSzPts val="3500"/>
              <a:buFont typeface="Alike"/>
              <a:buChar char="○"/>
            </a:pPr>
            <a:r>
              <a:rPr b="1" lang="en-US" sz="4000">
                <a:solidFill>
                  <a:srgbClr val="0D422C"/>
                </a:solidFill>
                <a:latin typeface="Alike"/>
                <a:ea typeface="Alike"/>
                <a:cs typeface="Alike"/>
                <a:sym typeface="Alike"/>
              </a:rPr>
              <a:t>Post-PageRank:</a:t>
            </a:r>
            <a:r>
              <a:rPr lang="en-US" sz="4000">
                <a:solidFill>
                  <a:srgbClr val="0D422C"/>
                </a:solidFill>
                <a:latin typeface="Alike"/>
                <a:ea typeface="Alike"/>
                <a:cs typeface="Alike"/>
                <a:sym typeface="Alike"/>
              </a:rPr>
              <a:t> distribution points on influential stations</a:t>
            </a:r>
            <a:r>
              <a:rPr lang="en-US" sz="4000">
                <a:solidFill>
                  <a:srgbClr val="005559"/>
                </a:solidFill>
                <a:latin typeface="Alike"/>
                <a:ea typeface="Alike"/>
                <a:cs typeface="Alike"/>
                <a:sym typeface="Alike"/>
              </a:rPr>
              <a:t> </a:t>
            </a:r>
            <a:endParaRPr sz="4000">
              <a:solidFill>
                <a:srgbClr val="005559"/>
              </a:solidFill>
              <a:latin typeface="Alike"/>
              <a:ea typeface="Alike"/>
              <a:cs typeface="Alike"/>
              <a:sym typeface="Alike"/>
            </a:endParaRPr>
          </a:p>
        </p:txBody>
      </p:sp>
      <p:pic>
        <p:nvPicPr>
          <p:cNvPr id="230" name="Google Shape;230;p25"/>
          <p:cNvPicPr preferRelativeResize="0"/>
          <p:nvPr/>
        </p:nvPicPr>
        <p:blipFill>
          <a:blip r:embed="rId4">
            <a:alphaModFix/>
          </a:blip>
          <a:stretch>
            <a:fillRect/>
          </a:stretch>
        </p:blipFill>
        <p:spPr>
          <a:xfrm>
            <a:off x="3243250" y="5928813"/>
            <a:ext cx="4592451" cy="3603726"/>
          </a:xfrm>
          <a:prstGeom prst="rect">
            <a:avLst/>
          </a:prstGeom>
          <a:noFill/>
          <a:ln cap="flat" cmpd="sng" w="76200">
            <a:solidFill>
              <a:srgbClr val="0D422C"/>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656"/>
        </a:solidFill>
      </p:bgPr>
    </p:bg>
    <p:spTree>
      <p:nvGrpSpPr>
        <p:cNvPr id="234" name="Shape 234"/>
        <p:cNvGrpSpPr/>
        <p:nvPr/>
      </p:nvGrpSpPr>
      <p:grpSpPr>
        <a:xfrm>
          <a:off x="0" y="0"/>
          <a:ext cx="0" cy="0"/>
          <a:chOff x="0" y="0"/>
          <a:chExt cx="0" cy="0"/>
        </a:xfrm>
      </p:grpSpPr>
      <p:sp>
        <p:nvSpPr>
          <p:cNvPr id="235" name="Google Shape;235;p26"/>
          <p:cNvSpPr txBox="1"/>
          <p:nvPr/>
        </p:nvSpPr>
        <p:spPr>
          <a:xfrm>
            <a:off x="2539507" y="655400"/>
            <a:ext cx="132090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0D422C"/>
                </a:solidFill>
                <a:latin typeface="Alike"/>
                <a:ea typeface="Alike"/>
                <a:cs typeface="Alike"/>
                <a:sym typeface="Alike"/>
              </a:rPr>
              <a:t>PageRank – BART System</a:t>
            </a:r>
            <a:endParaRPr sz="6000"/>
          </a:p>
        </p:txBody>
      </p:sp>
      <p:pic>
        <p:nvPicPr>
          <p:cNvPr id="236" name="Google Shape;236;p26"/>
          <p:cNvPicPr preferRelativeResize="0"/>
          <p:nvPr/>
        </p:nvPicPr>
        <p:blipFill>
          <a:blip r:embed="rId3">
            <a:alphaModFix/>
          </a:blip>
          <a:stretch>
            <a:fillRect/>
          </a:stretch>
        </p:blipFill>
        <p:spPr>
          <a:xfrm>
            <a:off x="4062925" y="2031763"/>
            <a:ext cx="10162150" cy="7974275"/>
          </a:xfrm>
          <a:prstGeom prst="rect">
            <a:avLst/>
          </a:prstGeom>
          <a:noFill/>
          <a:ln cap="flat" cmpd="sng" w="76200">
            <a:solidFill>
              <a:srgbClr val="0D422C"/>
            </a:solidFill>
            <a:prstDash val="solid"/>
            <a:round/>
            <a:headEnd len="sm" w="sm" type="none"/>
            <a:tailEnd len="sm" w="sm" type="none"/>
          </a:ln>
        </p:spPr>
      </p:pic>
      <p:sp>
        <p:nvSpPr>
          <p:cNvPr id="237" name="Google Shape;237;p26"/>
          <p:cNvSpPr/>
          <p:nvPr/>
        </p:nvSpPr>
        <p:spPr>
          <a:xfrm>
            <a:off x="10354750" y="2572325"/>
            <a:ext cx="648600" cy="3210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8" name="Google Shape;238;p26"/>
          <p:cNvSpPr/>
          <p:nvPr/>
        </p:nvSpPr>
        <p:spPr>
          <a:xfrm>
            <a:off x="9029150" y="5981900"/>
            <a:ext cx="588000" cy="2058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9" name="Google Shape;239;p26"/>
          <p:cNvSpPr/>
          <p:nvPr/>
        </p:nvSpPr>
        <p:spPr>
          <a:xfrm>
            <a:off x="9501500" y="6428500"/>
            <a:ext cx="532800" cy="2058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0" name="Google Shape;240;p26"/>
          <p:cNvSpPr/>
          <p:nvPr/>
        </p:nvSpPr>
        <p:spPr>
          <a:xfrm>
            <a:off x="5520700" y="7678350"/>
            <a:ext cx="816000" cy="2058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1" name="Google Shape;241;p26"/>
          <p:cNvSpPr/>
          <p:nvPr/>
        </p:nvSpPr>
        <p:spPr>
          <a:xfrm>
            <a:off x="8385950" y="4629600"/>
            <a:ext cx="691200" cy="2058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2" name="Google Shape;242;p26"/>
          <p:cNvSpPr/>
          <p:nvPr/>
        </p:nvSpPr>
        <p:spPr>
          <a:xfrm>
            <a:off x="6303525" y="4047475"/>
            <a:ext cx="1293300" cy="209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243" name="Google Shape;243;p26"/>
          <p:cNvCxnSpPr>
            <a:stCxn id="242" idx="1"/>
            <a:endCxn id="244" idx="0"/>
          </p:cNvCxnSpPr>
          <p:nvPr/>
        </p:nvCxnSpPr>
        <p:spPr>
          <a:xfrm flipH="1">
            <a:off x="5828625" y="4152025"/>
            <a:ext cx="474900" cy="259500"/>
          </a:xfrm>
          <a:prstGeom prst="bentConnector2">
            <a:avLst/>
          </a:prstGeom>
          <a:noFill/>
          <a:ln cap="flat" cmpd="sng" w="28575">
            <a:solidFill>
              <a:srgbClr val="FF0000"/>
            </a:solidFill>
            <a:prstDash val="solid"/>
            <a:round/>
            <a:headEnd len="med" w="med" type="none"/>
            <a:tailEnd len="med" w="med" type="none"/>
          </a:ln>
        </p:spPr>
      </p:cxnSp>
      <p:sp>
        <p:nvSpPr>
          <p:cNvPr id="244" name="Google Shape;244;p26"/>
          <p:cNvSpPr/>
          <p:nvPr/>
        </p:nvSpPr>
        <p:spPr>
          <a:xfrm>
            <a:off x="5380375" y="4411525"/>
            <a:ext cx="896400" cy="46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Alike"/>
                <a:ea typeface="Alike"/>
                <a:cs typeface="Alike"/>
                <a:sym typeface="Alike"/>
              </a:rPr>
              <a:t>Berkeley Kitchen</a:t>
            </a:r>
            <a:endParaRPr b="1">
              <a:latin typeface="Alike"/>
              <a:ea typeface="Alike"/>
              <a:cs typeface="Alike"/>
              <a:sym typeface="Alik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48" name="Shape 248"/>
        <p:cNvGrpSpPr/>
        <p:nvPr/>
      </p:nvGrpSpPr>
      <p:grpSpPr>
        <a:xfrm>
          <a:off x="0" y="0"/>
          <a:ext cx="0" cy="0"/>
          <a:chOff x="0" y="0"/>
          <a:chExt cx="0" cy="0"/>
        </a:xfrm>
      </p:grpSpPr>
      <p:sp>
        <p:nvSpPr>
          <p:cNvPr id="249" name="Google Shape;249;p27"/>
          <p:cNvSpPr txBox="1"/>
          <p:nvPr/>
        </p:nvSpPr>
        <p:spPr>
          <a:xfrm>
            <a:off x="1252650" y="4035300"/>
            <a:ext cx="8210700" cy="2216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b="1" lang="en-US" sz="7200">
                <a:solidFill>
                  <a:srgbClr val="FFF200"/>
                </a:solidFill>
                <a:latin typeface="Alike"/>
                <a:ea typeface="Alike"/>
                <a:cs typeface="Alike"/>
                <a:sym typeface="Alike"/>
              </a:rPr>
              <a:t>Minimum Spanning Tree (MST)</a:t>
            </a:r>
            <a:endParaRPr b="1" sz="7200">
              <a:solidFill>
                <a:srgbClr val="FFF200"/>
              </a:solidFill>
              <a:latin typeface="Alike"/>
              <a:ea typeface="Alike"/>
              <a:cs typeface="Alike"/>
              <a:sym typeface="Alike"/>
            </a:endParaRPr>
          </a:p>
        </p:txBody>
      </p:sp>
      <p:pic>
        <p:nvPicPr>
          <p:cNvPr id="250" name="Google Shape;250;p27"/>
          <p:cNvPicPr preferRelativeResize="0"/>
          <p:nvPr/>
        </p:nvPicPr>
        <p:blipFill rotWithShape="1">
          <a:blip r:embed="rId3">
            <a:alphaModFix/>
          </a:blip>
          <a:srcRect b="0" l="31545" r="15364" t="0"/>
          <a:stretch/>
        </p:blipFill>
        <p:spPr>
          <a:xfrm rot="5400000">
            <a:off x="9059851" y="1087900"/>
            <a:ext cx="10299899" cy="8156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54" name="Shape 254"/>
        <p:cNvGrpSpPr/>
        <p:nvPr/>
      </p:nvGrpSpPr>
      <p:grpSpPr>
        <a:xfrm>
          <a:off x="0" y="0"/>
          <a:ext cx="0" cy="0"/>
          <a:chOff x="0" y="0"/>
          <a:chExt cx="0" cy="0"/>
        </a:xfrm>
      </p:grpSpPr>
      <p:sp>
        <p:nvSpPr>
          <p:cNvPr id="255" name="Google Shape;255;p28"/>
          <p:cNvSpPr txBox="1"/>
          <p:nvPr/>
        </p:nvSpPr>
        <p:spPr>
          <a:xfrm>
            <a:off x="2720550" y="1026000"/>
            <a:ext cx="128469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000">
                <a:solidFill>
                  <a:srgbClr val="FFF200"/>
                </a:solidFill>
                <a:latin typeface="Alike"/>
                <a:ea typeface="Alike"/>
                <a:cs typeface="Alike"/>
                <a:sym typeface="Alike"/>
              </a:rPr>
              <a:t>Minimum Spanning Tree – Uses </a:t>
            </a:r>
            <a:endParaRPr b="1" sz="6000">
              <a:solidFill>
                <a:srgbClr val="FFF200"/>
              </a:solidFill>
              <a:highlight>
                <a:srgbClr val="005559"/>
              </a:highlight>
              <a:latin typeface="Alike"/>
              <a:ea typeface="Alike"/>
              <a:cs typeface="Alike"/>
              <a:sym typeface="Alike"/>
            </a:endParaRPr>
          </a:p>
        </p:txBody>
      </p:sp>
      <p:sp>
        <p:nvSpPr>
          <p:cNvPr id="256" name="Google Shape;256;p28"/>
          <p:cNvSpPr txBox="1"/>
          <p:nvPr>
            <p:ph idx="1" type="body"/>
          </p:nvPr>
        </p:nvSpPr>
        <p:spPr>
          <a:xfrm>
            <a:off x="905550" y="3773525"/>
            <a:ext cx="7458600" cy="4187700"/>
          </a:xfrm>
          <a:prstGeom prst="rect">
            <a:avLst/>
          </a:prstGeom>
        </p:spPr>
        <p:txBody>
          <a:bodyPr anchorCtr="0" anchor="ctr" bIns="45700" lIns="91425" spcFirstLastPara="1" rIns="91425" wrap="square" tIns="45700">
            <a:noAutofit/>
          </a:bodyPr>
          <a:lstStyle/>
          <a:p>
            <a:pPr indent="-482600" lvl="0" marL="457200" rtl="0" algn="l">
              <a:lnSpc>
                <a:spcPct val="115000"/>
              </a:lnSpc>
              <a:spcBef>
                <a:spcPts val="360"/>
              </a:spcBef>
              <a:spcAft>
                <a:spcPts val="0"/>
              </a:spcAft>
              <a:buClr>
                <a:srgbClr val="FFFF00"/>
              </a:buClr>
              <a:buSzPts val="4000"/>
              <a:buFont typeface="Alike"/>
              <a:buChar char="●"/>
            </a:pPr>
            <a:r>
              <a:rPr b="1" lang="en-US" sz="4500">
                <a:solidFill>
                  <a:srgbClr val="FFFF00"/>
                </a:solidFill>
                <a:latin typeface="Alike"/>
                <a:ea typeface="Alike"/>
                <a:cs typeface="Alike"/>
                <a:sym typeface="Alike"/>
              </a:rPr>
              <a:t>BART</a:t>
            </a:r>
            <a:endParaRPr b="1" sz="4500">
              <a:solidFill>
                <a:srgbClr val="FFFF00"/>
              </a:solidFill>
              <a:latin typeface="Alike"/>
              <a:ea typeface="Alike"/>
              <a:cs typeface="Alike"/>
              <a:sym typeface="Alike"/>
            </a:endParaRPr>
          </a:p>
          <a:p>
            <a:pPr indent="-450850" lvl="1" marL="914400" rtl="0" algn="l">
              <a:lnSpc>
                <a:spcPct val="115000"/>
              </a:lnSpc>
              <a:spcBef>
                <a:spcPts val="0"/>
              </a:spcBef>
              <a:spcAft>
                <a:spcPts val="0"/>
              </a:spcAft>
              <a:buClr>
                <a:srgbClr val="FFFF00"/>
              </a:buClr>
              <a:buSzPts val="3500"/>
              <a:buFont typeface="Alike"/>
              <a:buChar char="○"/>
            </a:pPr>
            <a:r>
              <a:rPr b="1" lang="en-US" sz="4000">
                <a:solidFill>
                  <a:srgbClr val="FFFF00"/>
                </a:solidFill>
                <a:latin typeface="Alike"/>
                <a:ea typeface="Alike"/>
                <a:cs typeface="Alike"/>
                <a:sym typeface="Alike"/>
              </a:rPr>
              <a:t>Drones –</a:t>
            </a:r>
            <a:r>
              <a:rPr lang="en-US" sz="4000">
                <a:solidFill>
                  <a:srgbClr val="FFFF00"/>
                </a:solidFill>
                <a:latin typeface="Alike"/>
                <a:ea typeface="Alike"/>
                <a:cs typeface="Alike"/>
                <a:sym typeface="Alike"/>
              </a:rPr>
              <a:t> pick up at station and deliver locally</a:t>
            </a:r>
            <a:endParaRPr sz="4000">
              <a:solidFill>
                <a:srgbClr val="FFFF00"/>
              </a:solidFill>
              <a:latin typeface="Alike"/>
              <a:ea typeface="Alike"/>
              <a:cs typeface="Alike"/>
              <a:sym typeface="Alike"/>
            </a:endParaRPr>
          </a:p>
          <a:p>
            <a:pPr indent="-450850" lvl="1" marL="914400" rtl="0" algn="l">
              <a:lnSpc>
                <a:spcPct val="115000"/>
              </a:lnSpc>
              <a:spcBef>
                <a:spcPts val="0"/>
              </a:spcBef>
              <a:spcAft>
                <a:spcPts val="0"/>
              </a:spcAft>
              <a:buClr>
                <a:srgbClr val="FFFF00"/>
              </a:buClr>
              <a:buSzPts val="3500"/>
              <a:buFont typeface="Alike"/>
              <a:buChar char="○"/>
            </a:pPr>
            <a:r>
              <a:rPr b="1" lang="en-US" sz="4000">
                <a:solidFill>
                  <a:srgbClr val="FFFF00"/>
                </a:solidFill>
                <a:latin typeface="Alike"/>
                <a:ea typeface="Alike"/>
                <a:cs typeface="Alike"/>
                <a:sym typeface="Alike"/>
              </a:rPr>
              <a:t>Robots –</a:t>
            </a:r>
            <a:r>
              <a:rPr lang="en-US" sz="4000">
                <a:solidFill>
                  <a:srgbClr val="FFFF00"/>
                </a:solidFill>
                <a:latin typeface="Alike"/>
                <a:ea typeface="Alike"/>
                <a:cs typeface="Alike"/>
                <a:sym typeface="Alike"/>
              </a:rPr>
              <a:t> pick up at station and deliver locally</a:t>
            </a:r>
            <a:endParaRPr sz="4500">
              <a:solidFill>
                <a:srgbClr val="FFFF00"/>
              </a:solidFill>
              <a:latin typeface="Alike"/>
              <a:ea typeface="Alike"/>
              <a:cs typeface="Alike"/>
              <a:sym typeface="Alike"/>
            </a:endParaRPr>
          </a:p>
        </p:txBody>
      </p:sp>
      <p:sp>
        <p:nvSpPr>
          <p:cNvPr id="257" name="Google Shape;257;p28"/>
          <p:cNvSpPr txBox="1"/>
          <p:nvPr>
            <p:ph idx="1" type="body"/>
          </p:nvPr>
        </p:nvSpPr>
        <p:spPr>
          <a:xfrm>
            <a:off x="8672250" y="3773525"/>
            <a:ext cx="8710200" cy="4187700"/>
          </a:xfrm>
          <a:prstGeom prst="rect">
            <a:avLst/>
          </a:prstGeom>
        </p:spPr>
        <p:txBody>
          <a:bodyPr anchorCtr="0" anchor="ctr" bIns="45700" lIns="91425" spcFirstLastPara="1" rIns="91425" wrap="square" tIns="45700">
            <a:noAutofit/>
          </a:bodyPr>
          <a:lstStyle/>
          <a:p>
            <a:pPr indent="-482600" lvl="0" marL="457200" rtl="0" algn="l">
              <a:lnSpc>
                <a:spcPct val="115000"/>
              </a:lnSpc>
              <a:spcBef>
                <a:spcPts val="360"/>
              </a:spcBef>
              <a:spcAft>
                <a:spcPts val="0"/>
              </a:spcAft>
              <a:buClr>
                <a:srgbClr val="FFFF00"/>
              </a:buClr>
              <a:buSzPts val="4000"/>
              <a:buFont typeface="Alike"/>
              <a:buChar char="●"/>
            </a:pPr>
            <a:r>
              <a:rPr b="1" lang="en-US" sz="4500">
                <a:solidFill>
                  <a:srgbClr val="FFFF00"/>
                </a:solidFill>
                <a:latin typeface="Alike"/>
                <a:ea typeface="Alike"/>
                <a:cs typeface="Alike"/>
                <a:sym typeface="Alike"/>
              </a:rPr>
              <a:t>Not </a:t>
            </a:r>
            <a:r>
              <a:rPr b="1" lang="en-US" sz="4500">
                <a:solidFill>
                  <a:srgbClr val="FFFF00"/>
                </a:solidFill>
                <a:latin typeface="Alike"/>
                <a:ea typeface="Alike"/>
                <a:cs typeface="Alike"/>
                <a:sym typeface="Alike"/>
              </a:rPr>
              <a:t>BART</a:t>
            </a:r>
            <a:endParaRPr b="1" sz="4500">
              <a:solidFill>
                <a:srgbClr val="FFFF00"/>
              </a:solidFill>
              <a:latin typeface="Alike"/>
              <a:ea typeface="Alike"/>
              <a:cs typeface="Alike"/>
              <a:sym typeface="Alike"/>
            </a:endParaRPr>
          </a:p>
          <a:p>
            <a:pPr indent="-450850" lvl="1" marL="914400" rtl="0" algn="l">
              <a:lnSpc>
                <a:spcPct val="115000"/>
              </a:lnSpc>
              <a:spcBef>
                <a:spcPts val="0"/>
              </a:spcBef>
              <a:spcAft>
                <a:spcPts val="0"/>
              </a:spcAft>
              <a:buClr>
                <a:srgbClr val="FFFF00"/>
              </a:buClr>
              <a:buSzPts val="3500"/>
              <a:buFont typeface="Alike"/>
              <a:buChar char="○"/>
            </a:pPr>
            <a:r>
              <a:rPr b="1" lang="en-US" sz="4000">
                <a:solidFill>
                  <a:srgbClr val="FFFF00"/>
                </a:solidFill>
                <a:latin typeface="Alike"/>
                <a:ea typeface="Alike"/>
                <a:cs typeface="Alike"/>
                <a:sym typeface="Alike"/>
              </a:rPr>
              <a:t>Drones –</a:t>
            </a:r>
            <a:r>
              <a:rPr lang="en-US" sz="4000">
                <a:solidFill>
                  <a:srgbClr val="FFFF00"/>
                </a:solidFill>
                <a:latin typeface="Alike"/>
                <a:ea typeface="Alike"/>
                <a:cs typeface="Alike"/>
                <a:sym typeface="Alike"/>
              </a:rPr>
              <a:t> pick up at additional center and deliver locally</a:t>
            </a:r>
            <a:endParaRPr sz="4000">
              <a:solidFill>
                <a:srgbClr val="FFFF00"/>
              </a:solidFill>
              <a:latin typeface="Alike"/>
              <a:ea typeface="Alike"/>
              <a:cs typeface="Alike"/>
              <a:sym typeface="Alike"/>
            </a:endParaRPr>
          </a:p>
          <a:p>
            <a:pPr indent="-450850" lvl="1" marL="914400" rtl="0" algn="l">
              <a:lnSpc>
                <a:spcPct val="115000"/>
              </a:lnSpc>
              <a:spcBef>
                <a:spcPts val="0"/>
              </a:spcBef>
              <a:spcAft>
                <a:spcPts val="0"/>
              </a:spcAft>
              <a:buClr>
                <a:srgbClr val="FFFF00"/>
              </a:buClr>
              <a:buSzPts val="3500"/>
              <a:buFont typeface="Alike"/>
              <a:buChar char="○"/>
            </a:pPr>
            <a:r>
              <a:rPr b="1" lang="en-US" sz="4000">
                <a:solidFill>
                  <a:srgbClr val="FFFF00"/>
                </a:solidFill>
                <a:latin typeface="Alike"/>
                <a:ea typeface="Alike"/>
                <a:cs typeface="Alike"/>
                <a:sym typeface="Alike"/>
              </a:rPr>
              <a:t>Robots –</a:t>
            </a:r>
            <a:r>
              <a:rPr lang="en-US" sz="4000">
                <a:solidFill>
                  <a:srgbClr val="FFFF00"/>
                </a:solidFill>
                <a:latin typeface="Alike"/>
                <a:ea typeface="Alike"/>
                <a:cs typeface="Alike"/>
                <a:sym typeface="Alike"/>
              </a:rPr>
              <a:t> pick up at additional center and deliver locally</a:t>
            </a:r>
            <a:endParaRPr sz="4500">
              <a:solidFill>
                <a:srgbClr val="FFFF00"/>
              </a:solidFill>
              <a:latin typeface="Alike"/>
              <a:ea typeface="Alike"/>
              <a:cs typeface="Alike"/>
              <a:sym typeface="Alike"/>
            </a:endParaRPr>
          </a:p>
        </p:txBody>
      </p:sp>
      <p:pic>
        <p:nvPicPr>
          <p:cNvPr id="258" name="Google Shape;258;p28"/>
          <p:cNvPicPr preferRelativeResize="0"/>
          <p:nvPr/>
        </p:nvPicPr>
        <p:blipFill rotWithShape="1">
          <a:blip r:embed="rId3">
            <a:alphaModFix/>
          </a:blip>
          <a:srcRect b="0" l="31545" r="15364" t="0"/>
          <a:stretch/>
        </p:blipFill>
        <p:spPr>
          <a:xfrm rot="-10799876">
            <a:off x="14962679" y="-3931074"/>
            <a:ext cx="8331300" cy="6597000"/>
          </a:xfrm>
          <a:prstGeom prst="arc">
            <a:avLst>
              <a:gd fmla="val 16200000" name="adj1"/>
              <a:gd fmla="val 0" name="adj2"/>
            </a:avLst>
          </a:prstGeom>
          <a:noFill/>
          <a:ln>
            <a:noFill/>
          </a:ln>
        </p:spPr>
      </p:pic>
      <p:pic>
        <p:nvPicPr>
          <p:cNvPr id="259" name="Google Shape;259;p28"/>
          <p:cNvPicPr preferRelativeResize="0"/>
          <p:nvPr/>
        </p:nvPicPr>
        <p:blipFill rotWithShape="1">
          <a:blip r:embed="rId3">
            <a:alphaModFix/>
          </a:blip>
          <a:srcRect b="0" l="31545" r="15364" t="0"/>
          <a:stretch/>
        </p:blipFill>
        <p:spPr>
          <a:xfrm rot="124">
            <a:off x="-5368296" y="7599376"/>
            <a:ext cx="8331300" cy="6597000"/>
          </a:xfrm>
          <a:prstGeom prst="arc">
            <a:avLst>
              <a:gd fmla="val 16200000" name="adj1"/>
              <a:gd fmla="val 0" name="adj2"/>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63" name="Shape 263"/>
        <p:cNvGrpSpPr/>
        <p:nvPr/>
      </p:nvGrpSpPr>
      <p:grpSpPr>
        <a:xfrm>
          <a:off x="0" y="0"/>
          <a:ext cx="0" cy="0"/>
          <a:chOff x="0" y="0"/>
          <a:chExt cx="0" cy="0"/>
        </a:xfrm>
      </p:grpSpPr>
      <p:sp>
        <p:nvSpPr>
          <p:cNvPr id="264" name="Google Shape;264;p29"/>
          <p:cNvSpPr txBox="1"/>
          <p:nvPr/>
        </p:nvSpPr>
        <p:spPr>
          <a:xfrm>
            <a:off x="3325200" y="811300"/>
            <a:ext cx="116376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000">
                <a:solidFill>
                  <a:srgbClr val="FFF200"/>
                </a:solidFill>
                <a:latin typeface="Alike"/>
                <a:ea typeface="Alike"/>
                <a:cs typeface="Alike"/>
                <a:sym typeface="Alike"/>
              </a:rPr>
              <a:t>Minimum Spanning Tree</a:t>
            </a:r>
            <a:endParaRPr b="1" sz="6000">
              <a:solidFill>
                <a:srgbClr val="FFF200"/>
              </a:solidFill>
              <a:highlight>
                <a:srgbClr val="005559"/>
              </a:highlight>
              <a:latin typeface="Alike"/>
              <a:ea typeface="Alike"/>
              <a:cs typeface="Alike"/>
              <a:sym typeface="Alike"/>
            </a:endParaRPr>
          </a:p>
        </p:txBody>
      </p:sp>
      <p:sp>
        <p:nvSpPr>
          <p:cNvPr id="265" name="Google Shape;265;p29"/>
          <p:cNvSpPr txBox="1"/>
          <p:nvPr>
            <p:ph idx="4294967295" type="body"/>
          </p:nvPr>
        </p:nvSpPr>
        <p:spPr>
          <a:xfrm>
            <a:off x="1984850" y="2908900"/>
            <a:ext cx="9867600" cy="5629800"/>
          </a:xfrm>
          <a:prstGeom prst="rect">
            <a:avLst/>
          </a:prstGeom>
        </p:spPr>
        <p:txBody>
          <a:bodyPr anchorCtr="0" anchor="ctr" bIns="45700" lIns="91425" spcFirstLastPara="1" rIns="91425" wrap="square" tIns="45700">
            <a:noAutofit/>
          </a:bodyPr>
          <a:lstStyle/>
          <a:p>
            <a:pPr indent="-514350" lvl="0" marL="457200" rtl="0" algn="l">
              <a:lnSpc>
                <a:spcPct val="115000"/>
              </a:lnSpc>
              <a:spcBef>
                <a:spcPts val="640"/>
              </a:spcBef>
              <a:spcAft>
                <a:spcPts val="0"/>
              </a:spcAft>
              <a:buClr>
                <a:srgbClr val="FFFF00"/>
              </a:buClr>
              <a:buSzPts val="4500"/>
              <a:buFont typeface="Alike"/>
              <a:buAutoNum type="arabicPeriod"/>
            </a:pPr>
            <a:r>
              <a:rPr lang="en-US" sz="4500">
                <a:solidFill>
                  <a:srgbClr val="FFFF00"/>
                </a:solidFill>
                <a:latin typeface="Alike"/>
                <a:ea typeface="Alike"/>
                <a:cs typeface="Alike"/>
                <a:sym typeface="Alike"/>
              </a:rPr>
              <a:t>Zip codes within 2 mi. of Downtown Berkeley</a:t>
            </a:r>
            <a:endParaRPr sz="4500">
              <a:solidFill>
                <a:srgbClr val="FFFF00"/>
              </a:solidFill>
              <a:latin typeface="Alike"/>
              <a:ea typeface="Alike"/>
              <a:cs typeface="Alike"/>
              <a:sym typeface="Alike"/>
            </a:endParaRPr>
          </a:p>
          <a:p>
            <a:pPr indent="0" lvl="0" marL="457200" rtl="0" algn="l">
              <a:lnSpc>
                <a:spcPct val="115000"/>
              </a:lnSpc>
              <a:spcBef>
                <a:spcPts val="640"/>
              </a:spcBef>
              <a:spcAft>
                <a:spcPts val="0"/>
              </a:spcAft>
              <a:buNone/>
            </a:pPr>
            <a:r>
              <a:t/>
            </a:r>
            <a:endParaRPr sz="4500">
              <a:solidFill>
                <a:srgbClr val="FFFF00"/>
              </a:solidFill>
              <a:latin typeface="Alike"/>
              <a:ea typeface="Alike"/>
              <a:cs typeface="Alike"/>
              <a:sym typeface="Alike"/>
            </a:endParaRPr>
          </a:p>
          <a:p>
            <a:pPr indent="-514350" lvl="0" marL="457200" rtl="0" algn="l">
              <a:lnSpc>
                <a:spcPct val="115000"/>
              </a:lnSpc>
              <a:spcBef>
                <a:spcPts val="640"/>
              </a:spcBef>
              <a:spcAft>
                <a:spcPts val="0"/>
              </a:spcAft>
              <a:buClr>
                <a:srgbClr val="FFFF00"/>
              </a:buClr>
              <a:buSzPts val="4500"/>
              <a:buFont typeface="Alike"/>
              <a:buAutoNum type="arabicPeriod"/>
            </a:pPr>
            <a:r>
              <a:rPr lang="en-US" sz="4500">
                <a:solidFill>
                  <a:srgbClr val="FFFF00"/>
                </a:solidFill>
                <a:latin typeface="Alike"/>
                <a:ea typeface="Alike"/>
                <a:cs typeface="Alike"/>
                <a:sym typeface="Alike"/>
              </a:rPr>
              <a:t>Nodes and edges of graph</a:t>
            </a:r>
            <a:endParaRPr sz="4500">
              <a:solidFill>
                <a:srgbClr val="FFFF00"/>
              </a:solidFill>
              <a:latin typeface="Alike"/>
              <a:ea typeface="Alike"/>
              <a:cs typeface="Alike"/>
              <a:sym typeface="Alike"/>
            </a:endParaRPr>
          </a:p>
          <a:p>
            <a:pPr indent="0" lvl="0" marL="457200" rtl="0" algn="l">
              <a:lnSpc>
                <a:spcPct val="115000"/>
              </a:lnSpc>
              <a:spcBef>
                <a:spcPts val="640"/>
              </a:spcBef>
              <a:spcAft>
                <a:spcPts val="0"/>
              </a:spcAft>
              <a:buNone/>
            </a:pPr>
            <a:r>
              <a:t/>
            </a:r>
            <a:endParaRPr sz="4500">
              <a:solidFill>
                <a:srgbClr val="FFFF00"/>
              </a:solidFill>
              <a:latin typeface="Alike"/>
              <a:ea typeface="Alike"/>
              <a:cs typeface="Alike"/>
              <a:sym typeface="Alike"/>
            </a:endParaRPr>
          </a:p>
          <a:p>
            <a:pPr indent="-514350" lvl="0" marL="457200" rtl="0" algn="l">
              <a:lnSpc>
                <a:spcPct val="115000"/>
              </a:lnSpc>
              <a:spcBef>
                <a:spcPts val="640"/>
              </a:spcBef>
              <a:spcAft>
                <a:spcPts val="0"/>
              </a:spcAft>
              <a:buClr>
                <a:srgbClr val="FFFF00"/>
              </a:buClr>
              <a:buSzPts val="4500"/>
              <a:buFont typeface="Alike"/>
              <a:buAutoNum type="arabicPeriod"/>
            </a:pPr>
            <a:r>
              <a:rPr lang="en-US" sz="4500">
                <a:solidFill>
                  <a:srgbClr val="FFFF00"/>
                </a:solidFill>
                <a:latin typeface="Alike"/>
                <a:ea typeface="Alike"/>
                <a:cs typeface="Alike"/>
                <a:sym typeface="Alike"/>
              </a:rPr>
              <a:t>Distance between nodes</a:t>
            </a:r>
            <a:endParaRPr sz="4500">
              <a:solidFill>
                <a:srgbClr val="FFFF00"/>
              </a:solidFill>
              <a:latin typeface="Alike"/>
              <a:ea typeface="Alike"/>
              <a:cs typeface="Alike"/>
              <a:sym typeface="Alike"/>
            </a:endParaRPr>
          </a:p>
          <a:p>
            <a:pPr indent="-482600" lvl="1" marL="914400" rtl="0" algn="l">
              <a:lnSpc>
                <a:spcPct val="115000"/>
              </a:lnSpc>
              <a:spcBef>
                <a:spcPts val="0"/>
              </a:spcBef>
              <a:spcAft>
                <a:spcPts val="0"/>
              </a:spcAft>
              <a:buClr>
                <a:srgbClr val="FFFF00"/>
              </a:buClr>
              <a:buSzPts val="4000"/>
              <a:buFont typeface="Alike"/>
              <a:buAutoNum type="alphaLcPeriod"/>
            </a:pPr>
            <a:r>
              <a:rPr lang="en-US" sz="4000">
                <a:solidFill>
                  <a:srgbClr val="FFFF00"/>
                </a:solidFill>
                <a:latin typeface="Alike"/>
                <a:ea typeface="Alike"/>
                <a:cs typeface="Alike"/>
                <a:sym typeface="Alike"/>
              </a:rPr>
              <a:t>edge weight = distance</a:t>
            </a:r>
            <a:endParaRPr sz="4000">
              <a:solidFill>
                <a:srgbClr val="FFFF00"/>
              </a:solidFill>
              <a:latin typeface="Alike"/>
              <a:ea typeface="Alike"/>
              <a:cs typeface="Alike"/>
              <a:sym typeface="Alike"/>
            </a:endParaRPr>
          </a:p>
        </p:txBody>
      </p:sp>
      <p:pic>
        <p:nvPicPr>
          <p:cNvPr id="266" name="Google Shape;266;p29"/>
          <p:cNvPicPr preferRelativeResize="0"/>
          <p:nvPr/>
        </p:nvPicPr>
        <p:blipFill rotWithShape="1">
          <a:blip r:embed="rId3">
            <a:alphaModFix/>
          </a:blip>
          <a:srcRect b="0" l="31545" r="15364" t="19139"/>
          <a:stretch/>
        </p:blipFill>
        <p:spPr>
          <a:xfrm rot="5400000">
            <a:off x="10122200" y="3290650"/>
            <a:ext cx="7600200" cy="4866300"/>
          </a:xfrm>
          <a:prstGeom prst="ellips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70" name="Shape 270"/>
        <p:cNvGrpSpPr/>
        <p:nvPr/>
      </p:nvGrpSpPr>
      <p:grpSpPr>
        <a:xfrm>
          <a:off x="0" y="0"/>
          <a:ext cx="0" cy="0"/>
          <a:chOff x="0" y="0"/>
          <a:chExt cx="0" cy="0"/>
        </a:xfrm>
      </p:grpSpPr>
      <p:sp>
        <p:nvSpPr>
          <p:cNvPr id="271" name="Google Shape;271;p30"/>
          <p:cNvSpPr txBox="1"/>
          <p:nvPr/>
        </p:nvSpPr>
        <p:spPr>
          <a:xfrm>
            <a:off x="415650" y="636225"/>
            <a:ext cx="174567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FFF200"/>
                </a:solidFill>
                <a:latin typeface="Alike"/>
                <a:ea typeface="Alike"/>
                <a:cs typeface="Alike"/>
                <a:sym typeface="Alike"/>
              </a:rPr>
              <a:t>Minimum Spanning Tree – Nodes, Edges, Results</a:t>
            </a:r>
            <a:endParaRPr sz="6000"/>
          </a:p>
        </p:txBody>
      </p:sp>
      <p:pic>
        <p:nvPicPr>
          <p:cNvPr id="272" name="Google Shape;272;p30"/>
          <p:cNvPicPr preferRelativeResize="0"/>
          <p:nvPr/>
        </p:nvPicPr>
        <p:blipFill rotWithShape="1">
          <a:blip r:embed="rId3">
            <a:alphaModFix/>
          </a:blip>
          <a:srcRect b="2466" l="0" r="5195" t="427"/>
          <a:stretch/>
        </p:blipFill>
        <p:spPr>
          <a:xfrm>
            <a:off x="1315150" y="2091176"/>
            <a:ext cx="2657789" cy="7658274"/>
          </a:xfrm>
          <a:prstGeom prst="rect">
            <a:avLst/>
          </a:prstGeom>
          <a:noFill/>
          <a:ln cap="flat" cmpd="sng" w="76200">
            <a:solidFill>
              <a:srgbClr val="FFF200"/>
            </a:solidFill>
            <a:prstDash val="solid"/>
            <a:round/>
            <a:headEnd len="sm" w="sm" type="none"/>
            <a:tailEnd len="sm" w="sm" type="none"/>
          </a:ln>
        </p:spPr>
      </p:pic>
      <p:pic>
        <p:nvPicPr>
          <p:cNvPr id="273" name="Google Shape;273;p30"/>
          <p:cNvPicPr preferRelativeResize="0"/>
          <p:nvPr/>
        </p:nvPicPr>
        <p:blipFill rotWithShape="1">
          <a:blip r:embed="rId4">
            <a:alphaModFix/>
          </a:blip>
          <a:srcRect b="1536" l="1894" r="1430" t="0"/>
          <a:stretch/>
        </p:blipFill>
        <p:spPr>
          <a:xfrm>
            <a:off x="12217263" y="2178963"/>
            <a:ext cx="4755576" cy="7482725"/>
          </a:xfrm>
          <a:prstGeom prst="rect">
            <a:avLst/>
          </a:prstGeom>
          <a:noFill/>
          <a:ln cap="flat" cmpd="sng" w="76200">
            <a:solidFill>
              <a:srgbClr val="FFF200"/>
            </a:solidFill>
            <a:prstDash val="solid"/>
            <a:round/>
            <a:headEnd len="sm" w="sm" type="none"/>
            <a:tailEnd len="sm" w="sm" type="none"/>
          </a:ln>
        </p:spPr>
      </p:pic>
      <p:sp>
        <p:nvSpPr>
          <p:cNvPr id="274" name="Google Shape;274;p30"/>
          <p:cNvSpPr/>
          <p:nvPr/>
        </p:nvSpPr>
        <p:spPr>
          <a:xfrm>
            <a:off x="4492850" y="5561387"/>
            <a:ext cx="693900" cy="717900"/>
          </a:xfrm>
          <a:prstGeom prst="mathPlus">
            <a:avLst>
              <a:gd fmla="val 23520" name="adj1"/>
            </a:avLst>
          </a:prstGeom>
          <a:solidFill>
            <a:srgbClr val="FFF200"/>
          </a:solidFill>
          <a:ln cap="flat" cmpd="sng" w="9525">
            <a:solidFill>
              <a:srgbClr val="FFF2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75" name="Google Shape;275;p30"/>
          <p:cNvSpPr/>
          <p:nvPr/>
        </p:nvSpPr>
        <p:spPr>
          <a:xfrm>
            <a:off x="11061375" y="5687513"/>
            <a:ext cx="693900" cy="465600"/>
          </a:xfrm>
          <a:prstGeom prst="rightArrow">
            <a:avLst>
              <a:gd fmla="val 21307" name="adj1"/>
              <a:gd fmla="val 42824" name="adj2"/>
            </a:avLst>
          </a:prstGeom>
          <a:solidFill>
            <a:srgbClr val="FFF200"/>
          </a:solidFill>
          <a:ln cap="flat" cmpd="sng" w="76200">
            <a:solidFill>
              <a:srgbClr val="FFF2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276" name="Google Shape;276;p30"/>
          <p:cNvPicPr preferRelativeResize="0"/>
          <p:nvPr/>
        </p:nvPicPr>
        <p:blipFill rotWithShape="1">
          <a:blip r:embed="rId5">
            <a:alphaModFix/>
          </a:blip>
          <a:srcRect b="0" l="0" r="30060" t="665"/>
          <a:stretch/>
        </p:blipFill>
        <p:spPr>
          <a:xfrm>
            <a:off x="5648737" y="3340750"/>
            <a:ext cx="4950675" cy="5159126"/>
          </a:xfrm>
          <a:prstGeom prst="rect">
            <a:avLst/>
          </a:prstGeom>
          <a:noFill/>
          <a:ln cap="flat" cmpd="sng" w="76200">
            <a:solidFill>
              <a:srgbClr val="FFF200"/>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80" name="Shape 280"/>
        <p:cNvGrpSpPr/>
        <p:nvPr/>
      </p:nvGrpSpPr>
      <p:grpSpPr>
        <a:xfrm>
          <a:off x="0" y="0"/>
          <a:ext cx="0" cy="0"/>
          <a:chOff x="0" y="0"/>
          <a:chExt cx="0" cy="0"/>
        </a:xfrm>
      </p:grpSpPr>
      <p:sp>
        <p:nvSpPr>
          <p:cNvPr id="281" name="Google Shape;281;p31"/>
          <p:cNvSpPr txBox="1"/>
          <p:nvPr/>
        </p:nvSpPr>
        <p:spPr>
          <a:xfrm>
            <a:off x="1337350" y="632950"/>
            <a:ext cx="16088400" cy="10005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500">
                <a:solidFill>
                  <a:srgbClr val="FFF200"/>
                </a:solidFill>
                <a:latin typeface="Alike"/>
                <a:ea typeface="Alike"/>
                <a:cs typeface="Alike"/>
                <a:sym typeface="Alike"/>
              </a:rPr>
              <a:t>Minimum Spanning Tree – Results</a:t>
            </a:r>
            <a:endParaRPr b="1" sz="6500">
              <a:solidFill>
                <a:srgbClr val="FFF200"/>
              </a:solidFill>
              <a:latin typeface="Alike"/>
              <a:ea typeface="Alike"/>
              <a:cs typeface="Alike"/>
              <a:sym typeface="Alike"/>
            </a:endParaRPr>
          </a:p>
        </p:txBody>
      </p:sp>
      <p:sp>
        <p:nvSpPr>
          <p:cNvPr id="282" name="Google Shape;282;p31"/>
          <p:cNvSpPr txBox="1"/>
          <p:nvPr/>
        </p:nvSpPr>
        <p:spPr>
          <a:xfrm>
            <a:off x="1134488" y="3516825"/>
            <a:ext cx="6388200" cy="410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4100">
                <a:solidFill>
                  <a:srgbClr val="FFFF00"/>
                </a:solidFill>
                <a:latin typeface="Alike"/>
                <a:ea typeface="Alike"/>
                <a:cs typeface="Alike"/>
                <a:sym typeface="Alike"/>
              </a:rPr>
              <a:t>D</a:t>
            </a:r>
            <a:r>
              <a:rPr lang="en-US" sz="4100">
                <a:solidFill>
                  <a:srgbClr val="FFFF00"/>
                </a:solidFill>
                <a:latin typeface="Alike"/>
                <a:ea typeface="Alike"/>
                <a:cs typeface="Alike"/>
                <a:sym typeface="Alike"/>
              </a:rPr>
              <a:t>elivery</a:t>
            </a:r>
            <a:r>
              <a:rPr lang="en-US" sz="4100">
                <a:solidFill>
                  <a:srgbClr val="FFFF00"/>
                </a:solidFill>
                <a:latin typeface="Alike"/>
                <a:ea typeface="Alike"/>
                <a:cs typeface="Alike"/>
                <a:sym typeface="Alike"/>
              </a:rPr>
              <a:t> within 2 miles </a:t>
            </a:r>
            <a:endParaRPr sz="4100">
              <a:solidFill>
                <a:srgbClr val="FFFF00"/>
              </a:solidFill>
              <a:latin typeface="Alike"/>
              <a:ea typeface="Alike"/>
              <a:cs typeface="Alike"/>
              <a:sym typeface="Alike"/>
            </a:endParaRPr>
          </a:p>
          <a:p>
            <a:pPr indent="0" lvl="0" marL="0" rtl="0" algn="l">
              <a:lnSpc>
                <a:spcPct val="115000"/>
              </a:lnSpc>
              <a:spcBef>
                <a:spcPts val="0"/>
              </a:spcBef>
              <a:spcAft>
                <a:spcPts val="0"/>
              </a:spcAft>
              <a:buNone/>
            </a:pPr>
            <a:r>
              <a:rPr lang="en-US" sz="4100">
                <a:solidFill>
                  <a:srgbClr val="FFFF00"/>
                </a:solidFill>
                <a:latin typeface="Alike"/>
                <a:ea typeface="Alike"/>
                <a:cs typeface="Alike"/>
                <a:sym typeface="Alike"/>
              </a:rPr>
              <a:t>of kitchen:</a:t>
            </a:r>
            <a:endParaRPr sz="4100">
              <a:solidFill>
                <a:srgbClr val="FFFF00"/>
              </a:solidFill>
              <a:latin typeface="Alike"/>
              <a:ea typeface="Alike"/>
              <a:cs typeface="Alike"/>
              <a:sym typeface="Alike"/>
            </a:endParaRPr>
          </a:p>
          <a:p>
            <a:pPr indent="-425450" lvl="0" marL="457200" rtl="0" algn="l">
              <a:lnSpc>
                <a:spcPct val="115000"/>
              </a:lnSpc>
              <a:spcBef>
                <a:spcPts val="0"/>
              </a:spcBef>
              <a:spcAft>
                <a:spcPts val="0"/>
              </a:spcAft>
              <a:buClr>
                <a:srgbClr val="FFFF00"/>
              </a:buClr>
              <a:buSzPts val="3100"/>
              <a:buFont typeface="Alike"/>
              <a:buChar char="●"/>
            </a:pPr>
            <a:r>
              <a:rPr lang="en-US" sz="3600">
                <a:solidFill>
                  <a:srgbClr val="FFFF00"/>
                </a:solidFill>
                <a:latin typeface="Alike"/>
                <a:ea typeface="Alike"/>
                <a:cs typeface="Alike"/>
                <a:sym typeface="Alike"/>
              </a:rPr>
              <a:t>3 routes for drones and robots</a:t>
            </a:r>
            <a:endParaRPr sz="3600">
              <a:solidFill>
                <a:srgbClr val="FFFF00"/>
              </a:solidFill>
              <a:latin typeface="Alike"/>
              <a:ea typeface="Alike"/>
              <a:cs typeface="Alike"/>
              <a:sym typeface="Alike"/>
            </a:endParaRPr>
          </a:p>
          <a:p>
            <a:pPr indent="-425450" lvl="0" marL="457200" rtl="0" algn="l">
              <a:lnSpc>
                <a:spcPct val="115000"/>
              </a:lnSpc>
              <a:spcBef>
                <a:spcPts val="0"/>
              </a:spcBef>
              <a:spcAft>
                <a:spcPts val="0"/>
              </a:spcAft>
              <a:buClr>
                <a:srgbClr val="FFFF00"/>
              </a:buClr>
              <a:buSzPts val="3100"/>
              <a:buFont typeface="Alike"/>
              <a:buChar char="●"/>
            </a:pPr>
            <a:r>
              <a:rPr lang="en-US" sz="3600">
                <a:solidFill>
                  <a:srgbClr val="FFFF00"/>
                </a:solidFill>
                <a:latin typeface="Alike"/>
                <a:ea typeface="Alike"/>
                <a:cs typeface="Alike"/>
                <a:sym typeface="Alike"/>
              </a:rPr>
              <a:t>add non-BART pick up locations at intersections</a:t>
            </a:r>
            <a:endParaRPr sz="3600">
              <a:solidFill>
                <a:srgbClr val="FFFF00"/>
              </a:solidFill>
              <a:latin typeface="Alike"/>
              <a:ea typeface="Alike"/>
              <a:cs typeface="Alike"/>
              <a:sym typeface="Alike"/>
            </a:endParaRPr>
          </a:p>
        </p:txBody>
      </p:sp>
      <p:pic>
        <p:nvPicPr>
          <p:cNvPr id="283" name="Google Shape;283;p31"/>
          <p:cNvPicPr preferRelativeResize="0"/>
          <p:nvPr/>
        </p:nvPicPr>
        <p:blipFill>
          <a:blip r:embed="rId3">
            <a:alphaModFix/>
          </a:blip>
          <a:stretch>
            <a:fillRect/>
          </a:stretch>
        </p:blipFill>
        <p:spPr>
          <a:xfrm>
            <a:off x="7710812" y="1825425"/>
            <a:ext cx="10162250" cy="8150175"/>
          </a:xfrm>
          <a:prstGeom prst="rect">
            <a:avLst/>
          </a:prstGeom>
          <a:noFill/>
          <a:ln cap="flat" cmpd="sng" w="76200">
            <a:solidFill>
              <a:srgbClr val="FFF200"/>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90" name="Shape 90"/>
        <p:cNvGrpSpPr/>
        <p:nvPr/>
      </p:nvGrpSpPr>
      <p:grpSpPr>
        <a:xfrm>
          <a:off x="0" y="0"/>
          <a:ext cx="0" cy="0"/>
          <a:chOff x="0" y="0"/>
          <a:chExt cx="0" cy="0"/>
        </a:xfrm>
      </p:grpSpPr>
      <p:sp>
        <p:nvSpPr>
          <p:cNvPr id="91" name="Google Shape;91;p14"/>
          <p:cNvSpPr txBox="1"/>
          <p:nvPr/>
        </p:nvSpPr>
        <p:spPr>
          <a:xfrm>
            <a:off x="1177200" y="648900"/>
            <a:ext cx="15934200" cy="923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6000">
                <a:solidFill>
                  <a:srgbClr val="1B75BC"/>
                </a:solidFill>
                <a:latin typeface="Alike"/>
                <a:ea typeface="Alike"/>
                <a:cs typeface="Alike"/>
                <a:sym typeface="Alike"/>
              </a:rPr>
              <a:t>Introduction</a:t>
            </a:r>
            <a:endParaRPr sz="6000"/>
          </a:p>
        </p:txBody>
      </p:sp>
      <p:sp>
        <p:nvSpPr>
          <p:cNvPr id="92" name="Google Shape;92;p14"/>
          <p:cNvSpPr txBox="1"/>
          <p:nvPr/>
        </p:nvSpPr>
        <p:spPr>
          <a:xfrm>
            <a:off x="1451975" y="2125975"/>
            <a:ext cx="14410800" cy="7496100"/>
          </a:xfrm>
          <a:prstGeom prst="rect">
            <a:avLst/>
          </a:prstGeom>
          <a:noFill/>
          <a:ln>
            <a:noFill/>
          </a:ln>
        </p:spPr>
        <p:txBody>
          <a:bodyPr anchorCtr="0" anchor="t" bIns="91425" lIns="91425" spcFirstLastPara="1" rIns="91425" wrap="square" tIns="91425">
            <a:spAutoFit/>
          </a:bodyPr>
          <a:lstStyle/>
          <a:p>
            <a:pPr indent="-514350" lvl="0" marL="457200" rtl="0" algn="l">
              <a:lnSpc>
                <a:spcPct val="150000"/>
              </a:lnSpc>
              <a:spcBef>
                <a:spcPts val="0"/>
              </a:spcBef>
              <a:spcAft>
                <a:spcPts val="0"/>
              </a:spcAft>
              <a:buClr>
                <a:srgbClr val="1B75BC"/>
              </a:buClr>
              <a:buSzPts val="4500"/>
              <a:buFont typeface="Alike"/>
              <a:buAutoNum type="arabicPeriod"/>
            </a:pPr>
            <a:r>
              <a:rPr b="1" lang="en-US" sz="4500">
                <a:solidFill>
                  <a:srgbClr val="1B75BC"/>
                </a:solidFill>
                <a:latin typeface="Alike"/>
                <a:ea typeface="Alike"/>
                <a:cs typeface="Alike"/>
                <a:sym typeface="Alike"/>
              </a:rPr>
              <a:t>AGM’s Future Vision</a:t>
            </a:r>
            <a:endParaRPr b="1" sz="45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more pickup locations</a:t>
            </a:r>
            <a:endParaRPr sz="40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using BART system</a:t>
            </a:r>
            <a:endParaRPr sz="40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alternate methods of transportation</a:t>
            </a:r>
            <a:endParaRPr sz="4000">
              <a:solidFill>
                <a:srgbClr val="1B75BC"/>
              </a:solidFill>
              <a:latin typeface="Alike"/>
              <a:ea typeface="Alike"/>
              <a:cs typeface="Alike"/>
              <a:sym typeface="Alike"/>
            </a:endParaRPr>
          </a:p>
          <a:p>
            <a:pPr indent="-514350" lvl="0" marL="457200" rtl="0" algn="l">
              <a:lnSpc>
                <a:spcPct val="150000"/>
              </a:lnSpc>
              <a:spcBef>
                <a:spcPts val="0"/>
              </a:spcBef>
              <a:spcAft>
                <a:spcPts val="0"/>
              </a:spcAft>
              <a:buClr>
                <a:srgbClr val="1B75BC"/>
              </a:buClr>
              <a:buSzPts val="4500"/>
              <a:buFont typeface="Alike"/>
              <a:buAutoNum type="arabicPeriod"/>
            </a:pPr>
            <a:r>
              <a:rPr b="1" lang="en-US" sz="4500">
                <a:solidFill>
                  <a:srgbClr val="1B75BC"/>
                </a:solidFill>
                <a:latin typeface="Alike"/>
                <a:ea typeface="Alike"/>
                <a:cs typeface="Alike"/>
                <a:sym typeface="Alike"/>
              </a:rPr>
              <a:t>N</a:t>
            </a:r>
            <a:r>
              <a:rPr b="1" lang="en-US" sz="4000">
                <a:solidFill>
                  <a:srgbClr val="1B75BC"/>
                </a:solidFill>
                <a:latin typeface="Alike"/>
                <a:ea typeface="Alike"/>
                <a:cs typeface="Alike"/>
                <a:sym typeface="Alike"/>
              </a:rPr>
              <a:t>oSQL Graph Databases - Business Cases</a:t>
            </a:r>
            <a:endParaRPr b="1" sz="40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neo4j</a:t>
            </a:r>
            <a:endParaRPr sz="40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mongoDB</a:t>
            </a:r>
            <a:endParaRPr sz="4000">
              <a:solidFill>
                <a:srgbClr val="1B75BC"/>
              </a:solidFill>
              <a:latin typeface="Alike"/>
              <a:ea typeface="Alike"/>
              <a:cs typeface="Alike"/>
              <a:sym typeface="Alike"/>
            </a:endParaRPr>
          </a:p>
          <a:p>
            <a:pPr indent="-450850" lvl="1" marL="1371600" rtl="0" algn="l">
              <a:lnSpc>
                <a:spcPct val="150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redis</a:t>
            </a:r>
            <a:endParaRPr sz="4000">
              <a:solidFill>
                <a:srgbClr val="1B75BC"/>
              </a:solidFill>
              <a:latin typeface="Calibri"/>
              <a:ea typeface="Calibri"/>
              <a:cs typeface="Calibri"/>
              <a:sym typeface="Calibri"/>
            </a:endParaRPr>
          </a:p>
        </p:txBody>
      </p:sp>
      <p:pic>
        <p:nvPicPr>
          <p:cNvPr id="93" name="Google Shape;93;p14"/>
          <p:cNvPicPr preferRelativeResize="0"/>
          <p:nvPr/>
        </p:nvPicPr>
        <p:blipFill rotWithShape="1">
          <a:blip r:embed="rId3">
            <a:alphaModFix/>
          </a:blip>
          <a:srcRect b="18890" l="36077" r="0" t="0"/>
          <a:stretch/>
        </p:blipFill>
        <p:spPr>
          <a:xfrm rot="-5400000">
            <a:off x="11481700" y="2974500"/>
            <a:ext cx="7125600" cy="43380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287" name="Shape 287"/>
        <p:cNvGrpSpPr/>
        <p:nvPr/>
      </p:nvGrpSpPr>
      <p:grpSpPr>
        <a:xfrm>
          <a:off x="0" y="0"/>
          <a:ext cx="0" cy="0"/>
          <a:chOff x="0" y="0"/>
          <a:chExt cx="0" cy="0"/>
        </a:xfrm>
      </p:grpSpPr>
      <p:sp>
        <p:nvSpPr>
          <p:cNvPr id="288" name="Google Shape;288;p32"/>
          <p:cNvSpPr txBox="1"/>
          <p:nvPr/>
        </p:nvSpPr>
        <p:spPr>
          <a:xfrm>
            <a:off x="1561650" y="636025"/>
            <a:ext cx="151647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000">
                <a:solidFill>
                  <a:srgbClr val="FFF200"/>
                </a:solidFill>
                <a:latin typeface="Alike"/>
                <a:ea typeface="Alike"/>
                <a:cs typeface="Alike"/>
                <a:sym typeface="Alike"/>
              </a:rPr>
              <a:t>Minimum Spanning Tree – Map</a:t>
            </a:r>
            <a:endParaRPr b="1" sz="6000">
              <a:solidFill>
                <a:srgbClr val="FFF200"/>
              </a:solidFill>
              <a:latin typeface="Alike"/>
              <a:ea typeface="Alike"/>
              <a:cs typeface="Alike"/>
              <a:sym typeface="Alike"/>
            </a:endParaRPr>
          </a:p>
        </p:txBody>
      </p:sp>
      <p:pic>
        <p:nvPicPr>
          <p:cNvPr id="289" name="Google Shape;289;p32"/>
          <p:cNvPicPr preferRelativeResize="0"/>
          <p:nvPr/>
        </p:nvPicPr>
        <p:blipFill rotWithShape="1">
          <a:blip r:embed="rId3">
            <a:alphaModFix/>
          </a:blip>
          <a:srcRect b="1487" l="0" r="3975" t="0"/>
          <a:stretch/>
        </p:blipFill>
        <p:spPr>
          <a:xfrm>
            <a:off x="1283388" y="1935300"/>
            <a:ext cx="10327076" cy="7928950"/>
          </a:xfrm>
          <a:prstGeom prst="rect">
            <a:avLst/>
          </a:prstGeom>
          <a:noFill/>
          <a:ln cap="flat" cmpd="sng" w="76200">
            <a:solidFill>
              <a:srgbClr val="FFF200"/>
            </a:solidFill>
            <a:prstDash val="solid"/>
            <a:round/>
            <a:headEnd len="sm" w="sm" type="none"/>
            <a:tailEnd len="sm" w="sm" type="none"/>
          </a:ln>
        </p:spPr>
      </p:pic>
      <p:sp>
        <p:nvSpPr>
          <p:cNvPr id="290" name="Google Shape;290;p32"/>
          <p:cNvSpPr/>
          <p:nvPr/>
        </p:nvSpPr>
        <p:spPr>
          <a:xfrm>
            <a:off x="11921800" y="4332900"/>
            <a:ext cx="590400" cy="590400"/>
          </a:xfrm>
          <a:prstGeom prst="ellipse">
            <a:avLst/>
          </a:prstGeom>
          <a:solidFill>
            <a:srgbClr val="ED1C24"/>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91" name="Google Shape;291;p32"/>
          <p:cNvSpPr txBox="1"/>
          <p:nvPr/>
        </p:nvSpPr>
        <p:spPr>
          <a:xfrm>
            <a:off x="12823525" y="4189500"/>
            <a:ext cx="36273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500">
                <a:solidFill>
                  <a:srgbClr val="FFF200"/>
                </a:solidFill>
                <a:latin typeface="Alike"/>
                <a:ea typeface="Alike"/>
                <a:cs typeface="Alike"/>
                <a:sym typeface="Alike"/>
              </a:rPr>
              <a:t>BART Station</a:t>
            </a:r>
            <a:endParaRPr b="1" sz="4500">
              <a:solidFill>
                <a:srgbClr val="FFF200"/>
              </a:solidFill>
              <a:latin typeface="Alike"/>
              <a:ea typeface="Alike"/>
              <a:cs typeface="Alike"/>
              <a:sym typeface="Alike"/>
            </a:endParaRPr>
          </a:p>
        </p:txBody>
      </p:sp>
      <p:sp>
        <p:nvSpPr>
          <p:cNvPr id="292" name="Google Shape;292;p32"/>
          <p:cNvSpPr/>
          <p:nvPr/>
        </p:nvSpPr>
        <p:spPr>
          <a:xfrm>
            <a:off x="11921788" y="6218850"/>
            <a:ext cx="590400" cy="590400"/>
          </a:xfrm>
          <a:prstGeom prst="ellipse">
            <a:avLst/>
          </a:prstGeom>
          <a:noFill/>
          <a:ln cap="flat" cmpd="sng" w="114300">
            <a:solidFill>
              <a:srgbClr val="22B14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93" name="Google Shape;293;p32"/>
          <p:cNvSpPr txBox="1"/>
          <p:nvPr/>
        </p:nvSpPr>
        <p:spPr>
          <a:xfrm>
            <a:off x="12823513" y="6075325"/>
            <a:ext cx="4181100" cy="21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4500">
                <a:solidFill>
                  <a:srgbClr val="FFF200"/>
                </a:solidFill>
                <a:latin typeface="Alike"/>
                <a:ea typeface="Alike"/>
                <a:cs typeface="Alike"/>
                <a:sym typeface="Alike"/>
              </a:rPr>
              <a:t>Intersection</a:t>
            </a:r>
            <a:endParaRPr b="1" sz="4500">
              <a:solidFill>
                <a:srgbClr val="FFF200"/>
              </a:solidFill>
              <a:latin typeface="Alike"/>
              <a:ea typeface="Alike"/>
              <a:cs typeface="Alike"/>
              <a:sym typeface="Alike"/>
            </a:endParaRPr>
          </a:p>
          <a:p>
            <a:pPr indent="-450850" lvl="0" marL="457200" rtl="0" algn="l">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potential new pickup location</a:t>
            </a:r>
            <a:endParaRPr sz="4000">
              <a:solidFill>
                <a:srgbClr val="FFF200"/>
              </a:solidFill>
              <a:latin typeface="Alike"/>
              <a:ea typeface="Alike"/>
              <a:cs typeface="Alike"/>
              <a:sym typeface="Alik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297" name="Shape 297"/>
        <p:cNvGrpSpPr/>
        <p:nvPr/>
      </p:nvGrpSpPr>
      <p:grpSpPr>
        <a:xfrm>
          <a:off x="0" y="0"/>
          <a:ext cx="0" cy="0"/>
          <a:chOff x="0" y="0"/>
          <a:chExt cx="0" cy="0"/>
        </a:xfrm>
      </p:grpSpPr>
      <p:sp>
        <p:nvSpPr>
          <p:cNvPr id="298" name="Google Shape;298;p33"/>
          <p:cNvSpPr txBox="1"/>
          <p:nvPr/>
        </p:nvSpPr>
        <p:spPr>
          <a:xfrm>
            <a:off x="8282850" y="2538300"/>
            <a:ext cx="9521700" cy="5210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7200">
                <a:solidFill>
                  <a:srgbClr val="1B75BC"/>
                </a:solidFill>
                <a:highlight>
                  <a:srgbClr val="FFDBB3"/>
                </a:highlight>
                <a:latin typeface="Alike"/>
                <a:ea typeface="Alike"/>
                <a:cs typeface="Alike"/>
                <a:sym typeface="Alike"/>
              </a:rPr>
              <a:t>MongoDB </a:t>
            </a:r>
            <a:endParaRPr b="1" sz="7200">
              <a:solidFill>
                <a:srgbClr val="1B75BC"/>
              </a:solidFill>
              <a:highlight>
                <a:srgbClr val="FFDBB3"/>
              </a:highlight>
              <a:latin typeface="Alike"/>
              <a:ea typeface="Alike"/>
              <a:cs typeface="Alike"/>
              <a:sym typeface="Alike"/>
            </a:endParaRPr>
          </a:p>
          <a:p>
            <a:pPr indent="0" lvl="0" marL="0" marR="0" rtl="0" algn="ctr">
              <a:lnSpc>
                <a:spcPct val="100000"/>
              </a:lnSpc>
              <a:spcBef>
                <a:spcPts val="0"/>
              </a:spcBef>
              <a:spcAft>
                <a:spcPts val="0"/>
              </a:spcAft>
              <a:buNone/>
            </a:pPr>
            <a:r>
              <a:rPr lang="en-US" sz="6000">
                <a:solidFill>
                  <a:srgbClr val="1B75BC"/>
                </a:solidFill>
                <a:highlight>
                  <a:srgbClr val="FFDBB3"/>
                </a:highlight>
                <a:latin typeface="Alike"/>
                <a:ea typeface="Alike"/>
                <a:cs typeface="Alike"/>
                <a:sym typeface="Alike"/>
              </a:rPr>
              <a:t>Document Database  </a:t>
            </a:r>
            <a:endParaRPr sz="6000">
              <a:solidFill>
                <a:srgbClr val="1B75BC"/>
              </a:solidFill>
              <a:highlight>
                <a:srgbClr val="FFDBB3"/>
              </a:highlight>
              <a:latin typeface="Alike"/>
              <a:ea typeface="Alike"/>
              <a:cs typeface="Alike"/>
              <a:sym typeface="Alike"/>
            </a:endParaRPr>
          </a:p>
          <a:p>
            <a:pPr indent="0" lvl="0" marL="0" marR="0" rtl="0" algn="ctr">
              <a:lnSpc>
                <a:spcPct val="100000"/>
              </a:lnSpc>
              <a:spcBef>
                <a:spcPts val="0"/>
              </a:spcBef>
              <a:spcAft>
                <a:spcPts val="0"/>
              </a:spcAft>
              <a:buNone/>
            </a:pPr>
            <a:r>
              <a:t/>
            </a:r>
            <a:endParaRPr b="1" sz="4000">
              <a:solidFill>
                <a:srgbClr val="1B75BC"/>
              </a:solidFill>
              <a:highlight>
                <a:srgbClr val="FFDBB3"/>
              </a:highlight>
              <a:latin typeface="Alike"/>
              <a:ea typeface="Alike"/>
              <a:cs typeface="Alike"/>
              <a:sym typeface="Alike"/>
            </a:endParaRPr>
          </a:p>
          <a:p>
            <a:pPr indent="-450850" lvl="0" marL="914400" marR="0" rtl="0" algn="l">
              <a:lnSpc>
                <a:spcPct val="115000"/>
              </a:lnSpc>
              <a:spcBef>
                <a:spcPts val="0"/>
              </a:spcBef>
              <a:spcAft>
                <a:spcPts val="0"/>
              </a:spcAft>
              <a:buClr>
                <a:srgbClr val="1B75BC"/>
              </a:buClr>
              <a:buSzPts val="3500"/>
              <a:buFont typeface="Alike"/>
              <a:buChar char="●"/>
            </a:pPr>
            <a:r>
              <a:rPr lang="en-US" sz="4000">
                <a:solidFill>
                  <a:srgbClr val="1B75BC"/>
                </a:solidFill>
                <a:highlight>
                  <a:srgbClr val="FFDBB3"/>
                </a:highlight>
                <a:latin typeface="Alike"/>
                <a:ea typeface="Alike"/>
                <a:cs typeface="Alike"/>
                <a:sym typeface="Alike"/>
              </a:rPr>
              <a:t>Using alternative methods of delivery</a:t>
            </a:r>
            <a:endParaRPr sz="4000">
              <a:solidFill>
                <a:srgbClr val="1B75BC"/>
              </a:solidFill>
              <a:highlight>
                <a:srgbClr val="FFDBB3"/>
              </a:highlight>
              <a:latin typeface="Alike"/>
              <a:ea typeface="Alike"/>
              <a:cs typeface="Alike"/>
              <a:sym typeface="Alike"/>
            </a:endParaRPr>
          </a:p>
          <a:p>
            <a:pPr indent="-419100" lvl="1" marL="1371600" rtl="0" algn="l">
              <a:lnSpc>
                <a:spcPct val="115000"/>
              </a:lnSpc>
              <a:spcBef>
                <a:spcPts val="0"/>
              </a:spcBef>
              <a:spcAft>
                <a:spcPts val="0"/>
              </a:spcAft>
              <a:buClr>
                <a:srgbClr val="1B75BC"/>
              </a:buClr>
              <a:buSzPts val="3000"/>
              <a:buFont typeface="Alike"/>
              <a:buChar char="○"/>
            </a:pPr>
            <a:r>
              <a:rPr lang="en-US" sz="3500">
                <a:solidFill>
                  <a:srgbClr val="1B75BC"/>
                </a:solidFill>
                <a:highlight>
                  <a:srgbClr val="FFDBB3"/>
                </a:highlight>
                <a:latin typeface="Alike"/>
                <a:ea typeface="Alike"/>
                <a:cs typeface="Alike"/>
                <a:sym typeface="Alike"/>
              </a:rPr>
              <a:t>Drones</a:t>
            </a:r>
            <a:endParaRPr sz="3500">
              <a:solidFill>
                <a:srgbClr val="1B75BC"/>
              </a:solidFill>
              <a:highlight>
                <a:srgbClr val="FFDBB3"/>
              </a:highlight>
              <a:latin typeface="Alike"/>
              <a:ea typeface="Alike"/>
              <a:cs typeface="Alike"/>
              <a:sym typeface="Alike"/>
            </a:endParaRPr>
          </a:p>
          <a:p>
            <a:pPr indent="-419100" lvl="1" marL="1371600" rtl="0" algn="l">
              <a:lnSpc>
                <a:spcPct val="115000"/>
              </a:lnSpc>
              <a:spcBef>
                <a:spcPts val="0"/>
              </a:spcBef>
              <a:spcAft>
                <a:spcPts val="0"/>
              </a:spcAft>
              <a:buClr>
                <a:srgbClr val="1B75BC"/>
              </a:buClr>
              <a:buSzPts val="3000"/>
              <a:buFont typeface="Alike"/>
              <a:buChar char="○"/>
            </a:pPr>
            <a:r>
              <a:rPr lang="en-US" sz="3500">
                <a:solidFill>
                  <a:srgbClr val="1B75BC"/>
                </a:solidFill>
                <a:highlight>
                  <a:srgbClr val="FFDBB3"/>
                </a:highlight>
                <a:latin typeface="Alike"/>
                <a:ea typeface="Alike"/>
                <a:cs typeface="Alike"/>
                <a:sym typeface="Alike"/>
              </a:rPr>
              <a:t>Electric Vehicles</a:t>
            </a:r>
            <a:endParaRPr sz="3500">
              <a:solidFill>
                <a:srgbClr val="1B75BC"/>
              </a:solidFill>
              <a:highlight>
                <a:srgbClr val="FFDBB3"/>
              </a:highlight>
              <a:latin typeface="Alike"/>
              <a:ea typeface="Alike"/>
              <a:cs typeface="Alike"/>
              <a:sym typeface="Alike"/>
            </a:endParaRPr>
          </a:p>
          <a:p>
            <a:pPr indent="-450850" lvl="0" marL="914400" marR="0" rtl="0" algn="l">
              <a:lnSpc>
                <a:spcPct val="115000"/>
              </a:lnSpc>
              <a:spcBef>
                <a:spcPts val="0"/>
              </a:spcBef>
              <a:spcAft>
                <a:spcPts val="0"/>
              </a:spcAft>
              <a:buClr>
                <a:srgbClr val="1B75BC"/>
              </a:buClr>
              <a:buSzPts val="3500"/>
              <a:buFont typeface="Alike"/>
              <a:buChar char="●"/>
            </a:pPr>
            <a:r>
              <a:rPr lang="en-US" sz="4000">
                <a:solidFill>
                  <a:srgbClr val="1B75BC"/>
                </a:solidFill>
                <a:highlight>
                  <a:srgbClr val="FFDBB3"/>
                </a:highlight>
                <a:latin typeface="Alike"/>
                <a:ea typeface="Alike"/>
                <a:cs typeface="Alike"/>
                <a:sym typeface="Alike"/>
              </a:rPr>
              <a:t>Accelerating customers logins</a:t>
            </a:r>
            <a:endParaRPr sz="4300">
              <a:solidFill>
                <a:srgbClr val="1B75BC"/>
              </a:solidFill>
              <a:highlight>
                <a:srgbClr val="FFDBB3"/>
              </a:highlight>
              <a:latin typeface="Alike"/>
              <a:ea typeface="Alike"/>
              <a:cs typeface="Alike"/>
              <a:sym typeface="Alike"/>
            </a:endParaRPr>
          </a:p>
        </p:txBody>
      </p:sp>
      <p:pic>
        <p:nvPicPr>
          <p:cNvPr id="299" name="Google Shape;299;p33"/>
          <p:cNvPicPr preferRelativeResize="0"/>
          <p:nvPr/>
        </p:nvPicPr>
        <p:blipFill rotWithShape="1">
          <a:blip r:embed="rId3">
            <a:alphaModFix/>
          </a:blip>
          <a:srcRect b="18890" l="0" r="27771" t="0"/>
          <a:stretch/>
        </p:blipFill>
        <p:spPr>
          <a:xfrm rot="-5400000">
            <a:off x="-1387037" y="1370888"/>
            <a:ext cx="10319299" cy="75452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303" name="Shape 303"/>
        <p:cNvGrpSpPr/>
        <p:nvPr/>
      </p:nvGrpSpPr>
      <p:grpSpPr>
        <a:xfrm>
          <a:off x="0" y="0"/>
          <a:ext cx="0" cy="0"/>
          <a:chOff x="0" y="0"/>
          <a:chExt cx="0" cy="0"/>
        </a:xfrm>
      </p:grpSpPr>
      <p:sp>
        <p:nvSpPr>
          <p:cNvPr id="304" name="Google Shape;304;p34"/>
          <p:cNvSpPr txBox="1"/>
          <p:nvPr/>
        </p:nvSpPr>
        <p:spPr>
          <a:xfrm>
            <a:off x="1690000" y="391150"/>
            <a:ext cx="143625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1B75BC"/>
                </a:solidFill>
                <a:highlight>
                  <a:srgbClr val="FFDBB3"/>
                </a:highlight>
                <a:latin typeface="Alike"/>
                <a:ea typeface="Alike"/>
                <a:cs typeface="Alike"/>
                <a:sym typeface="Alike"/>
              </a:rPr>
              <a:t>MongoDB - Business Cases</a:t>
            </a:r>
            <a:endParaRPr sz="6000">
              <a:highlight>
                <a:srgbClr val="FFDBB3"/>
              </a:highlight>
            </a:endParaRPr>
          </a:p>
        </p:txBody>
      </p:sp>
      <p:sp>
        <p:nvSpPr>
          <p:cNvPr id="305" name="Google Shape;305;p34"/>
          <p:cNvSpPr txBox="1"/>
          <p:nvPr/>
        </p:nvSpPr>
        <p:spPr>
          <a:xfrm>
            <a:off x="1286850" y="1531900"/>
            <a:ext cx="15714300" cy="8602500"/>
          </a:xfrm>
          <a:prstGeom prst="rect">
            <a:avLst/>
          </a:prstGeom>
          <a:noFill/>
          <a:ln>
            <a:noFill/>
          </a:ln>
        </p:spPr>
        <p:txBody>
          <a:bodyPr anchorCtr="0" anchor="ctr" bIns="91425" lIns="91425" spcFirstLastPara="1" rIns="91425" wrap="square" tIns="91425">
            <a:noAutofit/>
          </a:bodyPr>
          <a:lstStyle/>
          <a:p>
            <a:pPr indent="-482600" lvl="0" marL="457200" rtl="0" algn="l">
              <a:lnSpc>
                <a:spcPct val="115000"/>
              </a:lnSpc>
              <a:spcBef>
                <a:spcPts val="0"/>
              </a:spcBef>
              <a:spcAft>
                <a:spcPts val="0"/>
              </a:spcAft>
              <a:buClr>
                <a:srgbClr val="1B75BC"/>
              </a:buClr>
              <a:buSzPts val="4000"/>
              <a:buFont typeface="Alike"/>
              <a:buChar char="●"/>
            </a:pPr>
            <a:r>
              <a:rPr lang="en-US" sz="4500">
                <a:solidFill>
                  <a:srgbClr val="1B75BC"/>
                </a:solidFill>
                <a:latin typeface="Alike"/>
                <a:ea typeface="Alike"/>
                <a:cs typeface="Alike"/>
                <a:sym typeface="Alike"/>
              </a:rPr>
              <a:t>M</a:t>
            </a:r>
            <a:r>
              <a:rPr lang="en-US" sz="4500">
                <a:solidFill>
                  <a:srgbClr val="1B75BC"/>
                </a:solidFill>
                <a:latin typeface="Alike"/>
                <a:ea typeface="Alike"/>
                <a:cs typeface="Alike"/>
                <a:sym typeface="Alike"/>
              </a:rPr>
              <a:t>anaging electric delivery vehicles in BART system</a:t>
            </a:r>
            <a:endParaRPr sz="4500">
              <a:solidFill>
                <a:srgbClr val="1B75BC"/>
              </a:solidFill>
              <a:latin typeface="Alike"/>
              <a:ea typeface="Alike"/>
              <a:cs typeface="Alike"/>
              <a:sym typeface="Alike"/>
            </a:endParaRPr>
          </a:p>
          <a:p>
            <a:pPr indent="-450850" lvl="1" marL="914400" rtl="0" algn="l">
              <a:lnSpc>
                <a:spcPct val="115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pre-compute shortest paths from kitchen, and store them</a:t>
            </a:r>
            <a:endParaRPr sz="4000">
              <a:solidFill>
                <a:srgbClr val="1B75BC"/>
              </a:solidFill>
              <a:latin typeface="Alike"/>
              <a:ea typeface="Alike"/>
              <a:cs typeface="Alike"/>
              <a:sym typeface="Alike"/>
            </a:endParaRPr>
          </a:p>
          <a:p>
            <a:pPr indent="-450850" lvl="1" marL="914400" rtl="0" algn="l">
              <a:lnSpc>
                <a:spcPct val="115000"/>
              </a:lnSpc>
              <a:spcBef>
                <a:spcPts val="0"/>
              </a:spcBef>
              <a:spcAft>
                <a:spcPts val="0"/>
              </a:spcAft>
              <a:buClr>
                <a:srgbClr val="1B75BC"/>
              </a:buClr>
              <a:buSzPts val="3500"/>
              <a:buFont typeface="Alike"/>
              <a:buChar char="○"/>
            </a:pPr>
            <a:r>
              <a:rPr b="1" lang="en-US" sz="4000">
                <a:solidFill>
                  <a:srgbClr val="1B75BC"/>
                </a:solidFill>
                <a:latin typeface="Alike"/>
                <a:ea typeface="Alike"/>
                <a:cs typeface="Alike"/>
                <a:sym typeface="Alike"/>
              </a:rPr>
              <a:t>m</a:t>
            </a:r>
            <a:r>
              <a:rPr b="1" lang="en-US" sz="4000">
                <a:solidFill>
                  <a:srgbClr val="1B75BC"/>
                </a:solidFill>
                <a:latin typeface="Alike"/>
                <a:ea typeface="Alike"/>
                <a:cs typeface="Alike"/>
                <a:sym typeface="Alike"/>
              </a:rPr>
              <a:t>ongoDB –</a:t>
            </a:r>
            <a:r>
              <a:rPr lang="en-US" sz="4000">
                <a:solidFill>
                  <a:srgbClr val="1B75BC"/>
                </a:solidFill>
                <a:latin typeface="Alike"/>
                <a:ea typeface="Alike"/>
                <a:cs typeface="Alike"/>
                <a:sym typeface="Alike"/>
              </a:rPr>
              <a:t> faster when querying + ability to scale up</a:t>
            </a:r>
            <a:endParaRPr sz="4000">
              <a:solidFill>
                <a:srgbClr val="1B75BC"/>
              </a:solidFill>
              <a:latin typeface="Alike"/>
              <a:ea typeface="Alike"/>
              <a:cs typeface="Alike"/>
              <a:sym typeface="Alike"/>
            </a:endParaRPr>
          </a:p>
          <a:p>
            <a:pPr indent="0" lvl="0" marL="914400" rtl="0" algn="l">
              <a:lnSpc>
                <a:spcPct val="115000"/>
              </a:lnSpc>
              <a:spcBef>
                <a:spcPts val="0"/>
              </a:spcBef>
              <a:spcAft>
                <a:spcPts val="0"/>
              </a:spcAft>
              <a:buNone/>
            </a:pPr>
            <a:r>
              <a:t/>
            </a:r>
            <a:endParaRPr sz="2000">
              <a:solidFill>
                <a:srgbClr val="1B75BC"/>
              </a:solidFill>
              <a:latin typeface="Alike"/>
              <a:ea typeface="Alike"/>
              <a:cs typeface="Alike"/>
              <a:sym typeface="Alike"/>
            </a:endParaRPr>
          </a:p>
          <a:p>
            <a:pPr indent="-450850" lvl="0" marL="457200" rtl="0" algn="l">
              <a:lnSpc>
                <a:spcPct val="115000"/>
              </a:lnSpc>
              <a:spcBef>
                <a:spcPts val="0"/>
              </a:spcBef>
              <a:spcAft>
                <a:spcPts val="0"/>
              </a:spcAft>
              <a:buClr>
                <a:srgbClr val="1B75BC"/>
              </a:buClr>
              <a:buSzPts val="3500"/>
              <a:buFont typeface="Alike"/>
              <a:buChar char="●"/>
            </a:pPr>
            <a:r>
              <a:rPr lang="en-US" sz="4500">
                <a:solidFill>
                  <a:srgbClr val="1B75BC"/>
                </a:solidFill>
                <a:latin typeface="Alike"/>
                <a:ea typeface="Alike"/>
                <a:cs typeface="Alike"/>
                <a:sym typeface="Alike"/>
              </a:rPr>
              <a:t>Live traffic report</a:t>
            </a:r>
            <a:endParaRPr sz="4500">
              <a:solidFill>
                <a:srgbClr val="1B75BC"/>
              </a:solidFill>
              <a:latin typeface="Alike"/>
              <a:ea typeface="Alike"/>
              <a:cs typeface="Alike"/>
              <a:sym typeface="Alike"/>
            </a:endParaRPr>
          </a:p>
          <a:p>
            <a:pPr indent="-450850" lvl="1" marL="914400" rtl="0" algn="l">
              <a:lnSpc>
                <a:spcPct val="115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POVs show stations, customers, products, and vehicles affected</a:t>
            </a:r>
            <a:endParaRPr sz="4000">
              <a:solidFill>
                <a:srgbClr val="1B75BC"/>
              </a:solidFill>
              <a:latin typeface="Alike"/>
              <a:ea typeface="Alike"/>
              <a:cs typeface="Alike"/>
              <a:sym typeface="Alike"/>
            </a:endParaRPr>
          </a:p>
          <a:p>
            <a:pPr indent="-438150" lvl="1" marL="914400" rtl="0" algn="l">
              <a:lnSpc>
                <a:spcPct val="115000"/>
              </a:lnSpc>
              <a:spcBef>
                <a:spcPts val="0"/>
              </a:spcBef>
              <a:spcAft>
                <a:spcPts val="0"/>
              </a:spcAft>
              <a:buClr>
                <a:srgbClr val="1B75BC"/>
              </a:buClr>
              <a:buSzPts val="3300"/>
              <a:buFont typeface="Alike"/>
              <a:buChar char="○"/>
            </a:pPr>
            <a:r>
              <a:rPr b="1" lang="en-US" sz="4000">
                <a:solidFill>
                  <a:srgbClr val="1B75BC"/>
                </a:solidFill>
                <a:latin typeface="Alike"/>
                <a:ea typeface="Alike"/>
                <a:cs typeface="Alike"/>
                <a:sym typeface="Alike"/>
              </a:rPr>
              <a:t>mongoDB –</a:t>
            </a:r>
            <a:r>
              <a:rPr lang="en-US" sz="4000">
                <a:solidFill>
                  <a:srgbClr val="1B75BC"/>
                </a:solidFill>
                <a:latin typeface="Alike"/>
                <a:ea typeface="Alike"/>
                <a:cs typeface="Alike"/>
                <a:sym typeface="Alike"/>
              </a:rPr>
              <a:t> flexible schema + stored data format</a:t>
            </a:r>
            <a:r>
              <a:rPr lang="en-US" sz="3900">
                <a:solidFill>
                  <a:srgbClr val="1B75BC"/>
                </a:solidFill>
                <a:latin typeface="Alike"/>
                <a:ea typeface="Alike"/>
                <a:cs typeface="Alike"/>
                <a:sym typeface="Alike"/>
              </a:rPr>
              <a:t> </a:t>
            </a:r>
            <a:endParaRPr sz="3900">
              <a:solidFill>
                <a:srgbClr val="1B75BC"/>
              </a:solidFill>
              <a:latin typeface="Alike"/>
              <a:ea typeface="Alike"/>
              <a:cs typeface="Alike"/>
              <a:sym typeface="Alike"/>
            </a:endParaRPr>
          </a:p>
          <a:p>
            <a:pPr indent="0" lvl="0" marL="914400" rtl="0" algn="l">
              <a:lnSpc>
                <a:spcPct val="115000"/>
              </a:lnSpc>
              <a:spcBef>
                <a:spcPts val="0"/>
              </a:spcBef>
              <a:spcAft>
                <a:spcPts val="0"/>
              </a:spcAft>
              <a:buNone/>
            </a:pPr>
            <a:r>
              <a:t/>
            </a:r>
            <a:endParaRPr sz="2000">
              <a:solidFill>
                <a:srgbClr val="1B75BC"/>
              </a:solidFill>
              <a:latin typeface="Alike"/>
              <a:ea typeface="Alike"/>
              <a:cs typeface="Alike"/>
              <a:sym typeface="Alike"/>
            </a:endParaRPr>
          </a:p>
          <a:p>
            <a:pPr indent="-450850" lvl="0" marL="457200" rtl="0" algn="l">
              <a:lnSpc>
                <a:spcPct val="115000"/>
              </a:lnSpc>
              <a:spcBef>
                <a:spcPts val="0"/>
              </a:spcBef>
              <a:spcAft>
                <a:spcPts val="0"/>
              </a:spcAft>
              <a:buClr>
                <a:srgbClr val="1B75BC"/>
              </a:buClr>
              <a:buSzPts val="3500"/>
              <a:buFont typeface="Alike"/>
              <a:buChar char="●"/>
            </a:pPr>
            <a:r>
              <a:rPr lang="en-US" sz="4500">
                <a:solidFill>
                  <a:srgbClr val="1B75BC"/>
                </a:solidFill>
                <a:latin typeface="Alike"/>
                <a:ea typeface="Alike"/>
                <a:cs typeface="Alike"/>
                <a:sym typeface="Alike"/>
              </a:rPr>
              <a:t>Faster customer login</a:t>
            </a:r>
            <a:endParaRPr sz="4500">
              <a:solidFill>
                <a:srgbClr val="1B75BC"/>
              </a:solidFill>
              <a:latin typeface="Alike"/>
              <a:ea typeface="Alike"/>
              <a:cs typeface="Alike"/>
              <a:sym typeface="Alike"/>
            </a:endParaRPr>
          </a:p>
          <a:p>
            <a:pPr indent="-450850" lvl="1" marL="914400" rtl="0" algn="l">
              <a:lnSpc>
                <a:spcPct val="115000"/>
              </a:lnSpc>
              <a:spcBef>
                <a:spcPts val="0"/>
              </a:spcBef>
              <a:spcAft>
                <a:spcPts val="0"/>
              </a:spcAft>
              <a:buClr>
                <a:srgbClr val="1B75BC"/>
              </a:buClr>
              <a:buSzPts val="3500"/>
              <a:buFont typeface="Alike"/>
              <a:buChar char="○"/>
            </a:pPr>
            <a:r>
              <a:rPr lang="en-US" sz="4000">
                <a:solidFill>
                  <a:srgbClr val="1B75BC"/>
                </a:solidFill>
                <a:latin typeface="Alike"/>
                <a:ea typeface="Alike"/>
                <a:cs typeface="Alike"/>
                <a:sym typeface="Alike"/>
              </a:rPr>
              <a:t>manage broad range of data operations </a:t>
            </a:r>
            <a:endParaRPr sz="4000">
              <a:solidFill>
                <a:srgbClr val="1B75BC"/>
              </a:solidFill>
              <a:latin typeface="Alike"/>
              <a:ea typeface="Alike"/>
              <a:cs typeface="Alike"/>
              <a:sym typeface="Alike"/>
            </a:endParaRPr>
          </a:p>
          <a:p>
            <a:pPr indent="-450850" lvl="1" marL="914400" rtl="0" algn="l">
              <a:lnSpc>
                <a:spcPct val="115000"/>
              </a:lnSpc>
              <a:spcBef>
                <a:spcPts val="0"/>
              </a:spcBef>
              <a:spcAft>
                <a:spcPts val="0"/>
              </a:spcAft>
              <a:buClr>
                <a:srgbClr val="1B75BC"/>
              </a:buClr>
              <a:buSzPts val="3500"/>
              <a:buFont typeface="Alike"/>
              <a:buChar char="○"/>
            </a:pPr>
            <a:r>
              <a:rPr b="1" lang="en-US" sz="4000">
                <a:solidFill>
                  <a:srgbClr val="1B75BC"/>
                </a:solidFill>
                <a:latin typeface="Alike"/>
                <a:ea typeface="Alike"/>
                <a:cs typeface="Alike"/>
                <a:sym typeface="Alike"/>
              </a:rPr>
              <a:t>relational DB – </a:t>
            </a:r>
            <a:r>
              <a:rPr lang="en-US" sz="4000">
                <a:solidFill>
                  <a:srgbClr val="1B75BC"/>
                </a:solidFill>
                <a:latin typeface="Alike"/>
                <a:ea typeface="Alike"/>
                <a:cs typeface="Alike"/>
                <a:sym typeface="Alike"/>
              </a:rPr>
              <a:t>pull from many tables </a:t>
            </a:r>
            <a:r>
              <a:rPr b="1" lang="en-US" sz="4500">
                <a:solidFill>
                  <a:srgbClr val="1B75BC"/>
                </a:solidFill>
                <a:latin typeface="Alike"/>
                <a:ea typeface="Alike"/>
                <a:cs typeface="Alike"/>
                <a:sym typeface="Alike"/>
              </a:rPr>
              <a:t>→ </a:t>
            </a:r>
            <a:r>
              <a:rPr lang="en-US" sz="4000">
                <a:solidFill>
                  <a:srgbClr val="1B75BC"/>
                </a:solidFill>
                <a:latin typeface="Alike"/>
                <a:ea typeface="Alike"/>
                <a:cs typeface="Alike"/>
                <a:sym typeface="Alike"/>
              </a:rPr>
              <a:t>↑ login time</a:t>
            </a:r>
            <a:endParaRPr sz="4000">
              <a:solidFill>
                <a:srgbClr val="1B75BC"/>
              </a:solidFill>
              <a:latin typeface="Alike"/>
              <a:ea typeface="Alike"/>
              <a:cs typeface="Alike"/>
              <a:sym typeface="Alike"/>
            </a:endParaRPr>
          </a:p>
        </p:txBody>
      </p:sp>
      <p:pic>
        <p:nvPicPr>
          <p:cNvPr id="306" name="Google Shape;306;p34"/>
          <p:cNvPicPr preferRelativeResize="0"/>
          <p:nvPr/>
        </p:nvPicPr>
        <p:blipFill rotWithShape="1">
          <a:blip r:embed="rId3">
            <a:alphaModFix/>
          </a:blip>
          <a:srcRect b="18890" l="0" r="27771" t="0"/>
          <a:stretch/>
        </p:blipFill>
        <p:spPr>
          <a:xfrm rot="-9592074">
            <a:off x="16113994" y="-2194261"/>
            <a:ext cx="7549993" cy="5519776"/>
          </a:xfrm>
          <a:prstGeom prst="arc">
            <a:avLst>
              <a:gd fmla="val 16200000" name="adj1"/>
              <a:gd fmla="val 0" name="adj2"/>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310" name="Shape 310"/>
        <p:cNvGrpSpPr/>
        <p:nvPr/>
      </p:nvGrpSpPr>
      <p:grpSpPr>
        <a:xfrm>
          <a:off x="0" y="0"/>
          <a:ext cx="0" cy="0"/>
          <a:chOff x="0" y="0"/>
          <a:chExt cx="0" cy="0"/>
        </a:xfrm>
      </p:grpSpPr>
      <p:pic>
        <p:nvPicPr>
          <p:cNvPr id="311" name="Google Shape;311;p35"/>
          <p:cNvPicPr preferRelativeResize="0"/>
          <p:nvPr/>
        </p:nvPicPr>
        <p:blipFill rotWithShape="1">
          <a:blip r:embed="rId3">
            <a:alphaModFix/>
          </a:blip>
          <a:srcRect b="0" l="31545" r="15364" t="0"/>
          <a:stretch/>
        </p:blipFill>
        <p:spPr>
          <a:xfrm rot="5400000">
            <a:off x="9059851" y="1087900"/>
            <a:ext cx="10299899" cy="8156399"/>
          </a:xfrm>
          <a:prstGeom prst="rect">
            <a:avLst/>
          </a:prstGeom>
          <a:noFill/>
          <a:ln>
            <a:noFill/>
          </a:ln>
        </p:spPr>
      </p:pic>
      <p:sp>
        <p:nvSpPr>
          <p:cNvPr id="312" name="Google Shape;312;p35"/>
          <p:cNvSpPr txBox="1"/>
          <p:nvPr/>
        </p:nvSpPr>
        <p:spPr>
          <a:xfrm>
            <a:off x="718225" y="2994300"/>
            <a:ext cx="8788500" cy="4298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7200">
                <a:solidFill>
                  <a:srgbClr val="FFF200"/>
                </a:solidFill>
                <a:latin typeface="Alike"/>
                <a:ea typeface="Alike"/>
                <a:cs typeface="Alike"/>
                <a:sym typeface="Alike"/>
              </a:rPr>
              <a:t>Redis</a:t>
            </a:r>
            <a:r>
              <a:rPr b="1" lang="en-US" sz="7200">
                <a:solidFill>
                  <a:srgbClr val="FFF200"/>
                </a:solidFill>
                <a:highlight>
                  <a:srgbClr val="FFDBB3"/>
                </a:highlight>
                <a:latin typeface="Alike"/>
                <a:ea typeface="Alike"/>
                <a:cs typeface="Alike"/>
                <a:sym typeface="Alike"/>
              </a:rPr>
              <a:t>  </a:t>
            </a:r>
            <a:endParaRPr b="1" sz="6000">
              <a:solidFill>
                <a:srgbClr val="FFF200"/>
              </a:solidFill>
              <a:highlight>
                <a:srgbClr val="FFDBB3"/>
              </a:highlight>
              <a:latin typeface="Alike"/>
              <a:ea typeface="Alike"/>
              <a:cs typeface="Alike"/>
              <a:sym typeface="Alike"/>
            </a:endParaRPr>
          </a:p>
          <a:p>
            <a:pPr indent="0" lvl="0" marL="0" marR="0" rtl="0" algn="ctr">
              <a:lnSpc>
                <a:spcPct val="100000"/>
              </a:lnSpc>
              <a:spcBef>
                <a:spcPts val="0"/>
              </a:spcBef>
              <a:spcAft>
                <a:spcPts val="0"/>
              </a:spcAft>
              <a:buNone/>
            </a:pPr>
            <a:r>
              <a:t/>
            </a:r>
            <a:endParaRPr b="1" sz="4000">
              <a:solidFill>
                <a:srgbClr val="1B75BC"/>
              </a:solidFill>
              <a:highlight>
                <a:srgbClr val="FFDBB3"/>
              </a:highlight>
              <a:latin typeface="Alike"/>
              <a:ea typeface="Alike"/>
              <a:cs typeface="Alike"/>
              <a:sym typeface="Alike"/>
            </a:endParaRPr>
          </a:p>
          <a:p>
            <a:pPr indent="-450850" lvl="0" marL="914400" rtl="0" algn="l">
              <a:lnSpc>
                <a:spcPct val="115000"/>
              </a:lnSpc>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Real-Time Tracking of Delivery Drones and Robots</a:t>
            </a:r>
            <a:endParaRPr sz="4000">
              <a:solidFill>
                <a:srgbClr val="FFF200"/>
              </a:solidFill>
              <a:latin typeface="Alike"/>
              <a:ea typeface="Alike"/>
              <a:cs typeface="Alike"/>
              <a:sym typeface="Alike"/>
            </a:endParaRPr>
          </a:p>
          <a:p>
            <a:pPr indent="-419100" lvl="1" marL="1371600" rtl="0" algn="l">
              <a:lnSpc>
                <a:spcPct val="115000"/>
              </a:lnSpc>
              <a:spcBef>
                <a:spcPts val="0"/>
              </a:spcBef>
              <a:spcAft>
                <a:spcPts val="0"/>
              </a:spcAft>
              <a:buClr>
                <a:srgbClr val="FFF200"/>
              </a:buClr>
              <a:buSzPts val="3000"/>
              <a:buFont typeface="Alike"/>
              <a:buChar char="○"/>
            </a:pPr>
            <a:r>
              <a:rPr lang="en-US" sz="3500">
                <a:solidFill>
                  <a:srgbClr val="FFF200"/>
                </a:solidFill>
                <a:latin typeface="Alike"/>
                <a:ea typeface="Alike"/>
                <a:cs typeface="Alike"/>
                <a:sym typeface="Alike"/>
              </a:rPr>
              <a:t>Continuously send coordinates and updates for routing and scheduling</a:t>
            </a:r>
            <a:endParaRPr sz="3500">
              <a:solidFill>
                <a:srgbClr val="1B75BC"/>
              </a:solidFill>
              <a:highlight>
                <a:srgbClr val="FFDBB3"/>
              </a:highlight>
              <a:latin typeface="Alike"/>
              <a:ea typeface="Alike"/>
              <a:cs typeface="Alike"/>
              <a:sym typeface="Alik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316" name="Shape 316"/>
        <p:cNvGrpSpPr/>
        <p:nvPr/>
      </p:nvGrpSpPr>
      <p:grpSpPr>
        <a:xfrm>
          <a:off x="0" y="0"/>
          <a:ext cx="0" cy="0"/>
          <a:chOff x="0" y="0"/>
          <a:chExt cx="0" cy="0"/>
        </a:xfrm>
      </p:grpSpPr>
      <p:sp>
        <p:nvSpPr>
          <p:cNvPr id="317" name="Google Shape;317;p36"/>
          <p:cNvSpPr txBox="1"/>
          <p:nvPr/>
        </p:nvSpPr>
        <p:spPr>
          <a:xfrm>
            <a:off x="5327250" y="855900"/>
            <a:ext cx="76335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chemeClr val="dk1"/>
              </a:buClr>
              <a:buSzPts val="1100"/>
              <a:buFont typeface="Arial"/>
              <a:buNone/>
            </a:pPr>
            <a:r>
              <a:rPr b="1" lang="en-US" sz="6000">
                <a:solidFill>
                  <a:srgbClr val="FFF200"/>
                </a:solidFill>
                <a:latin typeface="Alike"/>
                <a:ea typeface="Alike"/>
                <a:cs typeface="Alike"/>
                <a:sym typeface="Alike"/>
              </a:rPr>
              <a:t>Redis – Features </a:t>
            </a:r>
            <a:endParaRPr b="1" sz="6000">
              <a:solidFill>
                <a:srgbClr val="FFF200"/>
              </a:solidFill>
              <a:latin typeface="Alike"/>
              <a:ea typeface="Alike"/>
              <a:cs typeface="Alike"/>
              <a:sym typeface="Alike"/>
            </a:endParaRPr>
          </a:p>
        </p:txBody>
      </p:sp>
      <p:sp>
        <p:nvSpPr>
          <p:cNvPr id="318" name="Google Shape;318;p36"/>
          <p:cNvSpPr txBox="1"/>
          <p:nvPr/>
        </p:nvSpPr>
        <p:spPr>
          <a:xfrm>
            <a:off x="675150" y="3075125"/>
            <a:ext cx="8000400" cy="5051700"/>
          </a:xfrm>
          <a:prstGeom prst="rect">
            <a:avLst/>
          </a:prstGeom>
          <a:noFill/>
          <a:ln>
            <a:noFill/>
          </a:ln>
        </p:spPr>
        <p:txBody>
          <a:bodyPr anchorCtr="0" anchor="ctr" bIns="91425" lIns="91425" spcFirstLastPara="1" rIns="91425" wrap="square" tIns="91425">
            <a:noAutofit/>
          </a:bodyPr>
          <a:lstStyle/>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Pub / Sub, Lists, Sorted Sets</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real-time messaging</a:t>
            </a:r>
            <a:endParaRPr sz="4000">
              <a:solidFill>
                <a:srgbClr val="FFF200"/>
              </a:solidFill>
              <a:latin typeface="Alike"/>
              <a:ea typeface="Alike"/>
              <a:cs typeface="Alike"/>
              <a:sym typeface="Alike"/>
            </a:endParaRPr>
          </a:p>
          <a:p>
            <a:pPr indent="0" lvl="0" marL="914400" rtl="0" algn="l">
              <a:lnSpc>
                <a:spcPct val="115000"/>
              </a:lnSpc>
              <a:spcBef>
                <a:spcPts val="0"/>
              </a:spcBef>
              <a:spcAft>
                <a:spcPts val="0"/>
              </a:spcAft>
              <a:buNone/>
            </a:pPr>
            <a:r>
              <a:t/>
            </a:r>
            <a:endParaRPr sz="4000">
              <a:solidFill>
                <a:srgbClr val="FFF200"/>
              </a:solidFill>
              <a:latin typeface="Alike"/>
              <a:ea typeface="Alike"/>
              <a:cs typeface="Alike"/>
              <a:sym typeface="Alike"/>
            </a:endParaRPr>
          </a:p>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In-Memory Database</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low latency, high throughput</a:t>
            </a:r>
            <a:endParaRPr sz="4000">
              <a:solidFill>
                <a:srgbClr val="FFF200"/>
              </a:solidFill>
              <a:latin typeface="Alike"/>
              <a:ea typeface="Alike"/>
              <a:cs typeface="Alike"/>
              <a:sym typeface="Alike"/>
            </a:endParaRPr>
          </a:p>
        </p:txBody>
      </p:sp>
      <p:sp>
        <p:nvSpPr>
          <p:cNvPr id="319" name="Google Shape;319;p36"/>
          <p:cNvSpPr txBox="1"/>
          <p:nvPr/>
        </p:nvSpPr>
        <p:spPr>
          <a:xfrm>
            <a:off x="8675550" y="3075125"/>
            <a:ext cx="8937300" cy="5051700"/>
          </a:xfrm>
          <a:prstGeom prst="rect">
            <a:avLst/>
          </a:prstGeom>
          <a:noFill/>
          <a:ln>
            <a:noFill/>
          </a:ln>
        </p:spPr>
        <p:txBody>
          <a:bodyPr anchorCtr="0" anchor="ctr" bIns="91425" lIns="91425" spcFirstLastPara="1" rIns="91425" wrap="square" tIns="91425">
            <a:noAutofit/>
          </a:bodyPr>
          <a:lstStyle/>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Geospatial Toolset</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query objects based on geography</a:t>
            </a:r>
            <a:endParaRPr sz="4000">
              <a:solidFill>
                <a:srgbClr val="FFF200"/>
              </a:solidFill>
              <a:latin typeface="Alike"/>
              <a:ea typeface="Alike"/>
              <a:cs typeface="Alike"/>
              <a:sym typeface="Alike"/>
            </a:endParaRPr>
          </a:p>
          <a:p>
            <a:pPr indent="0" lvl="0" marL="457200" rtl="0" algn="l">
              <a:lnSpc>
                <a:spcPct val="115000"/>
              </a:lnSpc>
              <a:spcBef>
                <a:spcPts val="0"/>
              </a:spcBef>
              <a:spcAft>
                <a:spcPts val="0"/>
              </a:spcAft>
              <a:buNone/>
            </a:pPr>
            <a:r>
              <a:t/>
            </a:r>
            <a:endParaRPr sz="4000">
              <a:solidFill>
                <a:srgbClr val="FFF200"/>
              </a:solidFill>
              <a:latin typeface="Alike"/>
              <a:ea typeface="Alike"/>
              <a:cs typeface="Alike"/>
              <a:sym typeface="Alike"/>
            </a:endParaRPr>
          </a:p>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Clustering</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lang="en-US" sz="4000">
                <a:solidFill>
                  <a:srgbClr val="FFF200"/>
                </a:solidFill>
                <a:latin typeface="Alike"/>
                <a:ea typeface="Alike"/>
                <a:cs typeface="Alike"/>
                <a:sym typeface="Alike"/>
              </a:rPr>
              <a:t>scalability, data redundancy</a:t>
            </a:r>
            <a:endParaRPr sz="4000">
              <a:solidFill>
                <a:srgbClr val="FFF200"/>
              </a:solidFill>
              <a:latin typeface="Alike"/>
              <a:ea typeface="Alike"/>
              <a:cs typeface="Alike"/>
              <a:sym typeface="Alike"/>
            </a:endParaRPr>
          </a:p>
        </p:txBody>
      </p:sp>
      <p:pic>
        <p:nvPicPr>
          <p:cNvPr id="320" name="Google Shape;320;p36"/>
          <p:cNvPicPr preferRelativeResize="0"/>
          <p:nvPr/>
        </p:nvPicPr>
        <p:blipFill rotWithShape="1">
          <a:blip r:embed="rId3">
            <a:alphaModFix/>
          </a:blip>
          <a:srcRect b="0" l="51620" r="15367" t="53271"/>
          <a:stretch/>
        </p:blipFill>
        <p:spPr>
          <a:xfrm rot="10800000">
            <a:off x="15065050" y="-1884762"/>
            <a:ext cx="6404700" cy="3811500"/>
          </a:xfrm>
          <a:prstGeom prst="arc">
            <a:avLst>
              <a:gd fmla="val 16200000" name="adj1"/>
              <a:gd fmla="val 0" name="adj2"/>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5559"/>
        </a:solidFill>
      </p:bgPr>
    </p:bg>
    <p:spTree>
      <p:nvGrpSpPr>
        <p:cNvPr id="324" name="Shape 324"/>
        <p:cNvGrpSpPr/>
        <p:nvPr/>
      </p:nvGrpSpPr>
      <p:grpSpPr>
        <a:xfrm>
          <a:off x="0" y="0"/>
          <a:ext cx="0" cy="0"/>
          <a:chOff x="0" y="0"/>
          <a:chExt cx="0" cy="0"/>
        </a:xfrm>
      </p:grpSpPr>
      <p:sp>
        <p:nvSpPr>
          <p:cNvPr id="325" name="Google Shape;325;p37"/>
          <p:cNvSpPr txBox="1"/>
          <p:nvPr/>
        </p:nvSpPr>
        <p:spPr>
          <a:xfrm>
            <a:off x="3188400" y="836975"/>
            <a:ext cx="119112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SzPts val="1100"/>
              <a:buNone/>
            </a:pPr>
            <a:r>
              <a:rPr b="1" lang="en-US" sz="6000">
                <a:solidFill>
                  <a:srgbClr val="FFF200"/>
                </a:solidFill>
                <a:latin typeface="Alike"/>
                <a:ea typeface="Alike"/>
                <a:cs typeface="Alike"/>
                <a:sym typeface="Alike"/>
              </a:rPr>
              <a:t>Database – Drawbacks</a:t>
            </a:r>
            <a:endParaRPr b="1" sz="6000">
              <a:solidFill>
                <a:srgbClr val="FFF200"/>
              </a:solidFill>
              <a:latin typeface="Alike"/>
              <a:ea typeface="Alike"/>
              <a:cs typeface="Alike"/>
              <a:sym typeface="Alike"/>
            </a:endParaRPr>
          </a:p>
        </p:txBody>
      </p:sp>
      <p:sp>
        <p:nvSpPr>
          <p:cNvPr id="326" name="Google Shape;326;p37"/>
          <p:cNvSpPr txBox="1"/>
          <p:nvPr/>
        </p:nvSpPr>
        <p:spPr>
          <a:xfrm>
            <a:off x="2478450" y="2006325"/>
            <a:ext cx="13331100" cy="7782000"/>
          </a:xfrm>
          <a:prstGeom prst="rect">
            <a:avLst/>
          </a:prstGeom>
          <a:noFill/>
          <a:ln>
            <a:noFill/>
          </a:ln>
        </p:spPr>
        <p:txBody>
          <a:bodyPr anchorCtr="0" anchor="ctr" bIns="91425" lIns="91425" spcFirstLastPara="1" rIns="91425" wrap="square" tIns="91425">
            <a:noAutofit/>
          </a:bodyPr>
          <a:lstStyle/>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Performance Issues with Real-Time Data</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b="1" lang="en-US" sz="4000">
                <a:solidFill>
                  <a:srgbClr val="FFF200"/>
                </a:solidFill>
                <a:latin typeface="Alike"/>
                <a:ea typeface="Alike"/>
                <a:cs typeface="Alike"/>
                <a:sym typeface="Alike"/>
              </a:rPr>
              <a:t>traditional DB –</a:t>
            </a:r>
            <a:r>
              <a:rPr lang="en-US" sz="4000">
                <a:solidFill>
                  <a:srgbClr val="FFF200"/>
                </a:solidFill>
                <a:latin typeface="Alike"/>
                <a:ea typeface="Alike"/>
                <a:cs typeface="Alike"/>
                <a:sym typeface="Alike"/>
              </a:rPr>
              <a:t> </a:t>
            </a:r>
            <a:r>
              <a:rPr lang="en-US" sz="4000">
                <a:solidFill>
                  <a:srgbClr val="FFF200"/>
                </a:solidFill>
                <a:latin typeface="Alike"/>
                <a:ea typeface="Alike"/>
                <a:cs typeface="Alike"/>
                <a:sym typeface="Alike"/>
              </a:rPr>
              <a:t>not optimized</a:t>
            </a:r>
            <a:endParaRPr sz="40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b="1" lang="en-US" sz="4000">
                <a:solidFill>
                  <a:srgbClr val="FFF200"/>
                </a:solidFill>
                <a:latin typeface="Alike"/>
                <a:ea typeface="Alike"/>
                <a:cs typeface="Alike"/>
                <a:sym typeface="Alike"/>
              </a:rPr>
              <a:t>relational DB –</a:t>
            </a:r>
            <a:r>
              <a:rPr lang="en-US" sz="4000">
                <a:solidFill>
                  <a:srgbClr val="FFF200"/>
                </a:solidFill>
                <a:latin typeface="Alike"/>
                <a:ea typeface="Alike"/>
                <a:cs typeface="Alike"/>
                <a:sym typeface="Alike"/>
              </a:rPr>
              <a:t> struggle with volume</a:t>
            </a:r>
            <a:endParaRPr sz="4000">
              <a:solidFill>
                <a:srgbClr val="FFF200"/>
              </a:solidFill>
              <a:latin typeface="Alike"/>
              <a:ea typeface="Alike"/>
              <a:cs typeface="Alike"/>
              <a:sym typeface="Alike"/>
            </a:endParaRPr>
          </a:p>
          <a:p>
            <a:pPr indent="0" lvl="0" marL="914400" rtl="0" algn="l">
              <a:lnSpc>
                <a:spcPct val="115000"/>
              </a:lnSpc>
              <a:spcBef>
                <a:spcPts val="0"/>
              </a:spcBef>
              <a:spcAft>
                <a:spcPts val="0"/>
              </a:spcAft>
              <a:buNone/>
            </a:pPr>
            <a:r>
              <a:t/>
            </a:r>
            <a:endParaRPr sz="4000">
              <a:solidFill>
                <a:srgbClr val="FFF200"/>
              </a:solidFill>
              <a:latin typeface="Alike"/>
              <a:ea typeface="Alike"/>
              <a:cs typeface="Alike"/>
              <a:sym typeface="Alike"/>
            </a:endParaRPr>
          </a:p>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Geospatial Queries are Complex</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b="1" lang="en-US" sz="4000">
                <a:solidFill>
                  <a:srgbClr val="FFF200"/>
                </a:solidFill>
                <a:latin typeface="Alike"/>
                <a:ea typeface="Alike"/>
                <a:cs typeface="Alike"/>
                <a:sym typeface="Alike"/>
              </a:rPr>
              <a:t>relational DB –</a:t>
            </a:r>
            <a:r>
              <a:rPr lang="en-US" sz="4000">
                <a:solidFill>
                  <a:srgbClr val="FFF200"/>
                </a:solidFill>
                <a:latin typeface="Alike"/>
                <a:ea typeface="Alike"/>
                <a:cs typeface="Alike"/>
                <a:sym typeface="Alike"/>
              </a:rPr>
              <a:t> less efficient and need plugins </a:t>
            </a:r>
            <a:endParaRPr sz="4000">
              <a:solidFill>
                <a:srgbClr val="FFF200"/>
              </a:solidFill>
              <a:latin typeface="Alike"/>
              <a:ea typeface="Alike"/>
              <a:cs typeface="Alike"/>
              <a:sym typeface="Alike"/>
            </a:endParaRPr>
          </a:p>
          <a:p>
            <a:pPr indent="0" lvl="0" marL="914400" rtl="0" algn="l">
              <a:lnSpc>
                <a:spcPct val="115000"/>
              </a:lnSpc>
              <a:spcBef>
                <a:spcPts val="0"/>
              </a:spcBef>
              <a:spcAft>
                <a:spcPts val="0"/>
              </a:spcAft>
              <a:buNone/>
            </a:pPr>
            <a:r>
              <a:t/>
            </a:r>
            <a:endParaRPr sz="4000">
              <a:solidFill>
                <a:srgbClr val="FFF200"/>
              </a:solidFill>
              <a:latin typeface="Alike"/>
              <a:ea typeface="Alike"/>
              <a:cs typeface="Alike"/>
              <a:sym typeface="Alike"/>
            </a:endParaRPr>
          </a:p>
          <a:p>
            <a:pPr indent="-482600" lvl="0" marL="457200" rtl="0" algn="l">
              <a:lnSpc>
                <a:spcPct val="115000"/>
              </a:lnSpc>
              <a:spcBef>
                <a:spcPts val="0"/>
              </a:spcBef>
              <a:spcAft>
                <a:spcPts val="0"/>
              </a:spcAft>
              <a:buClr>
                <a:srgbClr val="FFF200"/>
              </a:buClr>
              <a:buSzPts val="4000"/>
              <a:buFont typeface="Alike"/>
              <a:buChar char="●"/>
            </a:pPr>
            <a:r>
              <a:rPr b="1" lang="en-US" sz="4500">
                <a:solidFill>
                  <a:srgbClr val="FFF200"/>
                </a:solidFill>
                <a:latin typeface="Alike"/>
                <a:ea typeface="Alike"/>
                <a:cs typeface="Alike"/>
                <a:sym typeface="Alike"/>
              </a:rPr>
              <a:t>Scalability Concerns</a:t>
            </a:r>
            <a:endParaRPr b="1" sz="4500">
              <a:solidFill>
                <a:srgbClr val="FFF200"/>
              </a:solidFill>
              <a:latin typeface="Alike"/>
              <a:ea typeface="Alike"/>
              <a:cs typeface="Alike"/>
              <a:sym typeface="Alike"/>
            </a:endParaRPr>
          </a:p>
          <a:p>
            <a:pPr indent="-450850" lvl="1" marL="914400" rtl="0" algn="l">
              <a:lnSpc>
                <a:spcPct val="115000"/>
              </a:lnSpc>
              <a:spcBef>
                <a:spcPts val="0"/>
              </a:spcBef>
              <a:spcAft>
                <a:spcPts val="0"/>
              </a:spcAft>
              <a:buClr>
                <a:srgbClr val="FFF200"/>
              </a:buClr>
              <a:buSzPts val="3500"/>
              <a:buFont typeface="Alike"/>
              <a:buChar char="○"/>
            </a:pPr>
            <a:r>
              <a:rPr b="1" lang="en-US" sz="4000">
                <a:solidFill>
                  <a:srgbClr val="FFF200"/>
                </a:solidFill>
                <a:latin typeface="Alike"/>
                <a:ea typeface="Alike"/>
                <a:cs typeface="Alike"/>
                <a:sym typeface="Alike"/>
              </a:rPr>
              <a:t>relational DB –</a:t>
            </a:r>
            <a:r>
              <a:rPr lang="en-US" sz="4000">
                <a:solidFill>
                  <a:srgbClr val="FFF200"/>
                </a:solidFill>
                <a:latin typeface="Alike"/>
                <a:ea typeface="Alike"/>
                <a:cs typeface="Alike"/>
                <a:sym typeface="Alike"/>
              </a:rPr>
              <a:t> scaling </a:t>
            </a:r>
            <a:r>
              <a:rPr b="1" lang="en-US" sz="4500">
                <a:solidFill>
                  <a:srgbClr val="FFF200"/>
                </a:solidFill>
                <a:latin typeface="Alike"/>
                <a:ea typeface="Alike"/>
                <a:cs typeface="Alike"/>
                <a:sym typeface="Alike"/>
              </a:rPr>
              <a:t>→ </a:t>
            </a:r>
            <a:r>
              <a:rPr lang="en-US" sz="4000">
                <a:solidFill>
                  <a:srgbClr val="FFF200"/>
                </a:solidFill>
                <a:latin typeface="Alike"/>
                <a:ea typeface="Alike"/>
                <a:cs typeface="Alike"/>
                <a:sym typeface="Alike"/>
              </a:rPr>
              <a:t>adding servers </a:t>
            </a:r>
            <a:endParaRPr sz="4000">
              <a:solidFill>
                <a:srgbClr val="FFF200"/>
              </a:solidFill>
              <a:latin typeface="Alike"/>
              <a:ea typeface="Alike"/>
              <a:cs typeface="Alike"/>
              <a:sym typeface="Alike"/>
            </a:endParaRPr>
          </a:p>
        </p:txBody>
      </p:sp>
      <p:pic>
        <p:nvPicPr>
          <p:cNvPr id="327" name="Google Shape;327;p37"/>
          <p:cNvPicPr preferRelativeResize="0"/>
          <p:nvPr/>
        </p:nvPicPr>
        <p:blipFill rotWithShape="1">
          <a:blip r:embed="rId3">
            <a:alphaModFix/>
          </a:blip>
          <a:srcRect b="0" l="51620" r="15367" t="53271"/>
          <a:stretch/>
        </p:blipFill>
        <p:spPr>
          <a:xfrm rot="1506539">
            <a:off x="15879020" y="6766491"/>
            <a:ext cx="6404512" cy="3811501"/>
          </a:xfrm>
          <a:prstGeom prst="chord">
            <a:avLst>
              <a:gd fmla="val 2700000" name="adj1"/>
              <a:gd fmla="val 16200000" name="adj2"/>
            </a:avLst>
          </a:prstGeom>
          <a:noFill/>
          <a:ln>
            <a:noFill/>
          </a:ln>
        </p:spPr>
      </p:pic>
      <p:pic>
        <p:nvPicPr>
          <p:cNvPr id="328" name="Google Shape;328;p37"/>
          <p:cNvPicPr preferRelativeResize="0"/>
          <p:nvPr/>
        </p:nvPicPr>
        <p:blipFill rotWithShape="1">
          <a:blip r:embed="rId3">
            <a:alphaModFix/>
          </a:blip>
          <a:srcRect b="0" l="51620" r="15367" t="53271"/>
          <a:stretch/>
        </p:blipFill>
        <p:spPr>
          <a:xfrm rot="10465168">
            <a:off x="-4096366" y="-1263466"/>
            <a:ext cx="6404454" cy="3811608"/>
          </a:xfrm>
          <a:prstGeom prst="chord">
            <a:avLst>
              <a:gd fmla="val 2700000" name="adj1"/>
              <a:gd fmla="val 16200000" name="adj2"/>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pic>
        <p:nvPicPr>
          <p:cNvPr id="333" name="Google Shape;333;p38"/>
          <p:cNvPicPr preferRelativeResize="0"/>
          <p:nvPr/>
        </p:nvPicPr>
        <p:blipFill rotWithShape="1">
          <a:blip r:embed="rId3">
            <a:alphaModFix/>
          </a:blip>
          <a:srcRect b="1141" l="0" r="0" t="42608"/>
          <a:stretch/>
        </p:blipFill>
        <p:spPr>
          <a:xfrm>
            <a:off x="25" y="0"/>
            <a:ext cx="18288000" cy="10287002"/>
          </a:xfrm>
          <a:prstGeom prst="rect">
            <a:avLst/>
          </a:prstGeom>
          <a:noFill/>
          <a:ln>
            <a:noFill/>
          </a:ln>
        </p:spPr>
      </p:pic>
      <p:sp>
        <p:nvSpPr>
          <p:cNvPr id="334" name="Google Shape;334;p38"/>
          <p:cNvSpPr txBox="1"/>
          <p:nvPr/>
        </p:nvSpPr>
        <p:spPr>
          <a:xfrm>
            <a:off x="5500050" y="4404600"/>
            <a:ext cx="7287900" cy="14778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9600">
                <a:solidFill>
                  <a:srgbClr val="1B75BC"/>
                </a:solidFill>
                <a:highlight>
                  <a:srgbClr val="FFDBB3"/>
                </a:highlight>
                <a:latin typeface="Alike"/>
                <a:ea typeface="Alike"/>
                <a:cs typeface="Alike"/>
                <a:sym typeface="Alike"/>
              </a:rPr>
              <a:t>T</a:t>
            </a:r>
            <a:r>
              <a:rPr b="1" i="0" lang="en-US" sz="9600" u="none" cap="none" strike="noStrike">
                <a:solidFill>
                  <a:srgbClr val="1B75BC"/>
                </a:solidFill>
                <a:highlight>
                  <a:srgbClr val="FFDBB3"/>
                </a:highlight>
                <a:latin typeface="Alike"/>
                <a:ea typeface="Alike"/>
                <a:cs typeface="Alike"/>
                <a:sym typeface="Alike"/>
              </a:rPr>
              <a:t>hank you!</a:t>
            </a:r>
            <a:endParaRPr>
              <a:highlight>
                <a:srgbClr val="FFDBB3"/>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97" name="Shape 97"/>
        <p:cNvGrpSpPr/>
        <p:nvPr/>
      </p:nvGrpSpPr>
      <p:grpSpPr>
        <a:xfrm>
          <a:off x="0" y="0"/>
          <a:ext cx="0" cy="0"/>
          <a:chOff x="0" y="0"/>
          <a:chExt cx="0" cy="0"/>
        </a:xfrm>
      </p:grpSpPr>
      <p:sp>
        <p:nvSpPr>
          <p:cNvPr id="98" name="Google Shape;98;p15"/>
          <p:cNvSpPr/>
          <p:nvPr/>
        </p:nvSpPr>
        <p:spPr>
          <a:xfrm>
            <a:off x="13694400" y="-8400"/>
            <a:ext cx="4593600" cy="10303800"/>
          </a:xfrm>
          <a:prstGeom prst="rect">
            <a:avLst/>
          </a:prstGeom>
          <a:solidFill>
            <a:srgbClr val="0055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99" name="Google Shape;99;p15"/>
          <p:cNvSpPr/>
          <p:nvPr/>
        </p:nvSpPr>
        <p:spPr>
          <a:xfrm>
            <a:off x="0" y="-8337"/>
            <a:ext cx="4593600" cy="10287000"/>
          </a:xfrm>
          <a:prstGeom prst="rect">
            <a:avLst/>
          </a:prstGeom>
          <a:solidFill>
            <a:srgbClr val="FFA1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0" name="Google Shape;100;p15"/>
          <p:cNvSpPr txBox="1"/>
          <p:nvPr/>
        </p:nvSpPr>
        <p:spPr>
          <a:xfrm>
            <a:off x="0" y="7045300"/>
            <a:ext cx="4593600" cy="26475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US" sz="3950">
                <a:solidFill>
                  <a:srgbClr val="662D91"/>
                </a:solidFill>
                <a:latin typeface="Alike"/>
                <a:ea typeface="Alike"/>
                <a:cs typeface="Alike"/>
                <a:sym typeface="Alike"/>
              </a:rPr>
              <a:t>Louvain Modularity</a:t>
            </a:r>
            <a:endParaRPr b="1" sz="3950">
              <a:solidFill>
                <a:srgbClr val="662D91"/>
              </a:solidFill>
              <a:latin typeface="Alike"/>
              <a:ea typeface="Alike"/>
              <a:cs typeface="Alike"/>
              <a:sym typeface="Alike"/>
            </a:endParaRPr>
          </a:p>
          <a:p>
            <a:pPr indent="0" lvl="0" marL="0" marR="0" rtl="0" algn="ctr">
              <a:lnSpc>
                <a:spcPct val="100000"/>
              </a:lnSpc>
              <a:spcBef>
                <a:spcPts val="0"/>
              </a:spcBef>
              <a:spcAft>
                <a:spcPts val="0"/>
              </a:spcAft>
              <a:buNone/>
            </a:pPr>
            <a:r>
              <a:rPr b="1" lang="en-US" sz="4000">
                <a:solidFill>
                  <a:srgbClr val="662D91"/>
                </a:solidFill>
                <a:latin typeface="Alike"/>
                <a:ea typeface="Alike"/>
                <a:cs typeface="Alike"/>
                <a:sym typeface="Alike"/>
              </a:rPr>
              <a:t>+ </a:t>
            </a:r>
            <a:endParaRPr b="1" sz="4000">
              <a:solidFill>
                <a:srgbClr val="662D91"/>
              </a:solidFill>
              <a:latin typeface="Alike"/>
              <a:ea typeface="Alike"/>
              <a:cs typeface="Alike"/>
              <a:sym typeface="Alike"/>
            </a:endParaRPr>
          </a:p>
          <a:p>
            <a:pPr indent="0" lvl="0" marL="0" marR="0" rtl="0" algn="ctr">
              <a:lnSpc>
                <a:spcPct val="100000"/>
              </a:lnSpc>
              <a:spcBef>
                <a:spcPts val="0"/>
              </a:spcBef>
              <a:spcAft>
                <a:spcPts val="0"/>
              </a:spcAft>
              <a:buNone/>
            </a:pPr>
            <a:r>
              <a:rPr b="1" lang="en-US" sz="4000">
                <a:solidFill>
                  <a:srgbClr val="662D91"/>
                </a:solidFill>
                <a:latin typeface="Alike"/>
                <a:ea typeface="Alike"/>
                <a:cs typeface="Alike"/>
                <a:sym typeface="Alike"/>
              </a:rPr>
              <a:t>Geodesic Fencing</a:t>
            </a:r>
            <a:endParaRPr b="1" sz="4000">
              <a:solidFill>
                <a:srgbClr val="662D91"/>
              </a:solidFill>
              <a:latin typeface="Alike"/>
              <a:ea typeface="Alike"/>
              <a:cs typeface="Alike"/>
              <a:sym typeface="Alike"/>
            </a:endParaRPr>
          </a:p>
        </p:txBody>
      </p:sp>
      <p:sp>
        <p:nvSpPr>
          <p:cNvPr id="101" name="Google Shape;101;p15"/>
          <p:cNvSpPr txBox="1"/>
          <p:nvPr/>
        </p:nvSpPr>
        <p:spPr>
          <a:xfrm>
            <a:off x="13694400" y="7700100"/>
            <a:ext cx="4565100" cy="1231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4000">
                <a:solidFill>
                  <a:srgbClr val="FFF200"/>
                </a:solidFill>
                <a:latin typeface="Alike"/>
                <a:ea typeface="Alike"/>
                <a:cs typeface="Alike"/>
                <a:sym typeface="Alike"/>
              </a:rPr>
              <a:t>Minimum </a:t>
            </a:r>
            <a:endParaRPr b="1" sz="4000">
              <a:solidFill>
                <a:srgbClr val="FFF200"/>
              </a:solidFill>
              <a:latin typeface="Alike"/>
              <a:ea typeface="Alike"/>
              <a:cs typeface="Alike"/>
              <a:sym typeface="Alike"/>
            </a:endParaRPr>
          </a:p>
          <a:p>
            <a:pPr indent="0" lvl="0" marL="0" marR="0" rtl="0" algn="ctr">
              <a:lnSpc>
                <a:spcPct val="100000"/>
              </a:lnSpc>
              <a:spcBef>
                <a:spcPts val="0"/>
              </a:spcBef>
              <a:spcAft>
                <a:spcPts val="0"/>
              </a:spcAft>
              <a:buNone/>
            </a:pPr>
            <a:r>
              <a:rPr b="1" lang="en-US" sz="4000">
                <a:solidFill>
                  <a:srgbClr val="FFF200"/>
                </a:solidFill>
                <a:latin typeface="Alike"/>
                <a:ea typeface="Alike"/>
                <a:cs typeface="Alike"/>
                <a:sym typeface="Alike"/>
              </a:rPr>
              <a:t>Spanning Tree</a:t>
            </a:r>
            <a:endParaRPr sz="4000"/>
          </a:p>
        </p:txBody>
      </p:sp>
      <p:pic>
        <p:nvPicPr>
          <p:cNvPr id="102" name="Google Shape;102;p15"/>
          <p:cNvPicPr preferRelativeResize="0"/>
          <p:nvPr/>
        </p:nvPicPr>
        <p:blipFill>
          <a:blip r:embed="rId3">
            <a:alphaModFix/>
          </a:blip>
          <a:stretch>
            <a:fillRect/>
          </a:stretch>
        </p:blipFill>
        <p:spPr>
          <a:xfrm>
            <a:off x="196450" y="697126"/>
            <a:ext cx="4200699" cy="5870974"/>
          </a:xfrm>
          <a:prstGeom prst="rect">
            <a:avLst/>
          </a:prstGeom>
          <a:noFill/>
          <a:ln>
            <a:noFill/>
          </a:ln>
        </p:spPr>
      </p:pic>
      <p:pic>
        <p:nvPicPr>
          <p:cNvPr id="103" name="Google Shape;103;p15"/>
          <p:cNvPicPr preferRelativeResize="0"/>
          <p:nvPr/>
        </p:nvPicPr>
        <p:blipFill>
          <a:blip r:embed="rId4">
            <a:alphaModFix/>
          </a:blip>
          <a:stretch>
            <a:fillRect/>
          </a:stretch>
        </p:blipFill>
        <p:spPr>
          <a:xfrm>
            <a:off x="13899275" y="697126"/>
            <a:ext cx="4200699" cy="5870974"/>
          </a:xfrm>
          <a:prstGeom prst="rect">
            <a:avLst/>
          </a:prstGeom>
          <a:noFill/>
          <a:ln>
            <a:noFill/>
          </a:ln>
        </p:spPr>
      </p:pic>
      <p:sp>
        <p:nvSpPr>
          <p:cNvPr id="104" name="Google Shape;104;p15"/>
          <p:cNvSpPr txBox="1"/>
          <p:nvPr/>
        </p:nvSpPr>
        <p:spPr>
          <a:xfrm>
            <a:off x="12783100" y="-16713"/>
            <a:ext cx="2320200" cy="32211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05" name="Google Shape;105;p15"/>
          <p:cNvSpPr txBox="1"/>
          <p:nvPr/>
        </p:nvSpPr>
        <p:spPr>
          <a:xfrm>
            <a:off x="4593600" y="7691775"/>
            <a:ext cx="4521900" cy="1231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4000">
                <a:solidFill>
                  <a:srgbClr val="1B75BC"/>
                </a:solidFill>
                <a:latin typeface="Alike"/>
                <a:ea typeface="Alike"/>
                <a:cs typeface="Alike"/>
                <a:sym typeface="Alike"/>
              </a:rPr>
              <a:t>Harmonic Centrality</a:t>
            </a:r>
            <a:endParaRPr sz="4000">
              <a:solidFill>
                <a:srgbClr val="1B75BC"/>
              </a:solidFill>
            </a:endParaRPr>
          </a:p>
        </p:txBody>
      </p:sp>
      <p:sp>
        <p:nvSpPr>
          <p:cNvPr id="106" name="Google Shape;106;p15"/>
          <p:cNvSpPr/>
          <p:nvPr/>
        </p:nvSpPr>
        <p:spPr>
          <a:xfrm>
            <a:off x="9115525" y="-12"/>
            <a:ext cx="4593600" cy="10287000"/>
          </a:xfrm>
          <a:prstGeom prst="rect">
            <a:avLst/>
          </a:prstGeom>
          <a:solidFill>
            <a:srgbClr val="FFC65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7" name="Google Shape;107;p15"/>
          <p:cNvSpPr txBox="1"/>
          <p:nvPr/>
        </p:nvSpPr>
        <p:spPr>
          <a:xfrm>
            <a:off x="9115675" y="7984300"/>
            <a:ext cx="45936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4000">
                <a:solidFill>
                  <a:srgbClr val="0D422C"/>
                </a:solidFill>
                <a:latin typeface="Alike"/>
                <a:ea typeface="Alike"/>
                <a:cs typeface="Alike"/>
                <a:sym typeface="Alike"/>
              </a:rPr>
              <a:t>PageRank</a:t>
            </a:r>
            <a:endParaRPr sz="4000"/>
          </a:p>
        </p:txBody>
      </p:sp>
      <p:pic>
        <p:nvPicPr>
          <p:cNvPr id="108" name="Google Shape;108;p15"/>
          <p:cNvPicPr preferRelativeResize="0"/>
          <p:nvPr/>
        </p:nvPicPr>
        <p:blipFill>
          <a:blip r:embed="rId5">
            <a:alphaModFix/>
          </a:blip>
          <a:stretch>
            <a:fillRect/>
          </a:stretch>
        </p:blipFill>
        <p:spPr>
          <a:xfrm>
            <a:off x="9312000" y="697103"/>
            <a:ext cx="4200701" cy="5871021"/>
          </a:xfrm>
          <a:prstGeom prst="rect">
            <a:avLst/>
          </a:prstGeom>
          <a:noFill/>
          <a:ln>
            <a:noFill/>
          </a:ln>
        </p:spPr>
      </p:pic>
      <p:pic>
        <p:nvPicPr>
          <p:cNvPr id="109" name="Google Shape;109;p15"/>
          <p:cNvPicPr preferRelativeResize="0"/>
          <p:nvPr/>
        </p:nvPicPr>
        <p:blipFill rotWithShape="1">
          <a:blip r:embed="rId6">
            <a:alphaModFix/>
          </a:blip>
          <a:srcRect b="18890" l="36077" r="0" t="0"/>
          <a:stretch/>
        </p:blipFill>
        <p:spPr>
          <a:xfrm rot="-5400000">
            <a:off x="3913312" y="1533412"/>
            <a:ext cx="5882501" cy="4198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113" name="Shape 113"/>
        <p:cNvGrpSpPr/>
        <p:nvPr/>
      </p:nvGrpSpPr>
      <p:grpSpPr>
        <a:xfrm>
          <a:off x="0" y="0"/>
          <a:ext cx="0" cy="0"/>
          <a:chOff x="0" y="0"/>
          <a:chExt cx="0" cy="0"/>
        </a:xfrm>
      </p:grpSpPr>
      <p:sp>
        <p:nvSpPr>
          <p:cNvPr id="114" name="Google Shape;114;p16"/>
          <p:cNvSpPr txBox="1"/>
          <p:nvPr/>
        </p:nvSpPr>
        <p:spPr>
          <a:xfrm>
            <a:off x="1177200" y="648900"/>
            <a:ext cx="15934200" cy="923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6000">
                <a:solidFill>
                  <a:srgbClr val="1B75BC"/>
                </a:solidFill>
                <a:latin typeface="Alike"/>
                <a:ea typeface="Alike"/>
                <a:cs typeface="Alike"/>
                <a:sym typeface="Alike"/>
              </a:rPr>
              <a:t>AGM Business Cases – Neo4j</a:t>
            </a:r>
            <a:endParaRPr sz="6000"/>
          </a:p>
        </p:txBody>
      </p:sp>
      <p:sp>
        <p:nvSpPr>
          <p:cNvPr id="115" name="Google Shape;115;p16"/>
          <p:cNvSpPr/>
          <p:nvPr/>
        </p:nvSpPr>
        <p:spPr>
          <a:xfrm>
            <a:off x="5807588" y="2119275"/>
            <a:ext cx="6582000" cy="1923300"/>
          </a:xfrm>
          <a:prstGeom prst="roundRect">
            <a:avLst>
              <a:gd fmla="val 16667" name="adj"/>
            </a:avLst>
          </a:prstGeom>
          <a:solidFill>
            <a:schemeClr val="lt2"/>
          </a:solidFill>
          <a:ln cap="flat" cmpd="sng" w="9525">
            <a:solidFill>
              <a:srgbClr val="7D71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500">
                <a:solidFill>
                  <a:schemeClr val="dk1"/>
                </a:solidFill>
                <a:latin typeface="Alike"/>
                <a:ea typeface="Alike"/>
                <a:cs typeface="Alike"/>
                <a:sym typeface="Alike"/>
              </a:rPr>
              <a:t>FUTURE OF THE COMPANY</a:t>
            </a:r>
            <a:endParaRPr b="1" sz="3500">
              <a:solidFill>
                <a:schemeClr val="dk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3000">
                <a:solidFill>
                  <a:srgbClr val="FF9900"/>
                </a:solidFill>
                <a:latin typeface="Alike"/>
                <a:ea typeface="Alike"/>
                <a:cs typeface="Alike"/>
                <a:sym typeface="Alike"/>
              </a:rPr>
              <a:t>New </a:t>
            </a:r>
            <a:r>
              <a:rPr lang="en-US" sz="3000">
                <a:solidFill>
                  <a:srgbClr val="6AA84F"/>
                </a:solidFill>
                <a:latin typeface="Alike"/>
                <a:ea typeface="Alike"/>
                <a:cs typeface="Alike"/>
                <a:sym typeface="Alike"/>
              </a:rPr>
              <a:t>pickup locations, </a:t>
            </a:r>
            <a:endParaRPr sz="3000">
              <a:solidFill>
                <a:srgbClr val="6AA84F"/>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3000">
                <a:solidFill>
                  <a:srgbClr val="FF9900"/>
                </a:solidFill>
                <a:latin typeface="Alike"/>
                <a:ea typeface="Alike"/>
                <a:cs typeface="Alike"/>
                <a:sym typeface="Alike"/>
              </a:rPr>
              <a:t>faster </a:t>
            </a:r>
            <a:r>
              <a:rPr lang="en-US" sz="3000">
                <a:solidFill>
                  <a:srgbClr val="6AA84F"/>
                </a:solidFill>
                <a:latin typeface="Alike"/>
                <a:ea typeface="Alike"/>
                <a:cs typeface="Alike"/>
                <a:sym typeface="Alike"/>
              </a:rPr>
              <a:t>and </a:t>
            </a:r>
            <a:r>
              <a:rPr b="1" lang="en-US" sz="3000">
                <a:solidFill>
                  <a:srgbClr val="FF9900"/>
                </a:solidFill>
                <a:latin typeface="Alike"/>
                <a:ea typeface="Alike"/>
                <a:cs typeface="Alike"/>
                <a:sym typeface="Alike"/>
              </a:rPr>
              <a:t>local </a:t>
            </a:r>
            <a:r>
              <a:rPr lang="en-US" sz="3000">
                <a:solidFill>
                  <a:srgbClr val="6AA84F"/>
                </a:solidFill>
                <a:latin typeface="Alike"/>
                <a:ea typeface="Alike"/>
                <a:cs typeface="Alike"/>
                <a:sym typeface="Alike"/>
              </a:rPr>
              <a:t>delivery</a:t>
            </a:r>
            <a:endParaRPr sz="3000">
              <a:solidFill>
                <a:srgbClr val="6AA84F"/>
              </a:solidFill>
              <a:latin typeface="Alike"/>
              <a:ea typeface="Alike"/>
              <a:cs typeface="Alike"/>
              <a:sym typeface="Alike"/>
            </a:endParaRPr>
          </a:p>
        </p:txBody>
      </p:sp>
      <p:cxnSp>
        <p:nvCxnSpPr>
          <p:cNvPr id="116" name="Google Shape;116;p16"/>
          <p:cNvCxnSpPr>
            <a:stCxn id="115" idx="1"/>
            <a:endCxn id="117" idx="0"/>
          </p:cNvCxnSpPr>
          <p:nvPr/>
        </p:nvCxnSpPr>
        <p:spPr>
          <a:xfrm flipH="1">
            <a:off x="3655388" y="3080925"/>
            <a:ext cx="2152200" cy="1045800"/>
          </a:xfrm>
          <a:prstGeom prst="bentConnector2">
            <a:avLst/>
          </a:prstGeom>
          <a:noFill/>
          <a:ln cap="flat" cmpd="sng" w="38100">
            <a:solidFill>
              <a:srgbClr val="0D422C"/>
            </a:solidFill>
            <a:prstDash val="solid"/>
            <a:round/>
            <a:headEnd len="med" w="med" type="none"/>
            <a:tailEnd len="med" w="med" type="triangle"/>
          </a:ln>
        </p:spPr>
      </p:cxnSp>
      <p:cxnSp>
        <p:nvCxnSpPr>
          <p:cNvPr id="118" name="Google Shape;118;p16"/>
          <p:cNvCxnSpPr>
            <a:stCxn id="115" idx="3"/>
            <a:endCxn id="119" idx="0"/>
          </p:cNvCxnSpPr>
          <p:nvPr/>
        </p:nvCxnSpPr>
        <p:spPr>
          <a:xfrm>
            <a:off x="12389588" y="3080925"/>
            <a:ext cx="2243700" cy="1045800"/>
          </a:xfrm>
          <a:prstGeom prst="bentConnector2">
            <a:avLst/>
          </a:prstGeom>
          <a:noFill/>
          <a:ln cap="flat" cmpd="sng" w="38100">
            <a:solidFill>
              <a:srgbClr val="0D422C"/>
            </a:solidFill>
            <a:prstDash val="solid"/>
            <a:round/>
            <a:headEnd len="med" w="med" type="none"/>
            <a:tailEnd len="med" w="med" type="triangle"/>
          </a:ln>
        </p:spPr>
      </p:cxnSp>
      <p:cxnSp>
        <p:nvCxnSpPr>
          <p:cNvPr id="120" name="Google Shape;120;p16"/>
          <p:cNvCxnSpPr>
            <a:stCxn id="115" idx="2"/>
            <a:endCxn id="121" idx="0"/>
          </p:cNvCxnSpPr>
          <p:nvPr/>
        </p:nvCxnSpPr>
        <p:spPr>
          <a:xfrm flipH="1" rot="-5400000">
            <a:off x="7635788" y="5505375"/>
            <a:ext cx="2926200" cy="600"/>
          </a:xfrm>
          <a:prstGeom prst="bentConnector3">
            <a:avLst>
              <a:gd fmla="val 50000" name="adj1"/>
            </a:avLst>
          </a:prstGeom>
          <a:noFill/>
          <a:ln cap="flat" cmpd="sng" w="38100">
            <a:solidFill>
              <a:srgbClr val="0D422C"/>
            </a:solidFill>
            <a:prstDash val="solid"/>
            <a:round/>
            <a:headEnd len="med" w="med" type="none"/>
            <a:tailEnd len="med" w="med" type="triangle"/>
          </a:ln>
        </p:spPr>
      </p:cxnSp>
      <p:sp>
        <p:nvSpPr>
          <p:cNvPr id="121" name="Google Shape;121;p16"/>
          <p:cNvSpPr/>
          <p:nvPr/>
        </p:nvSpPr>
        <p:spPr>
          <a:xfrm>
            <a:off x="5665087" y="6968775"/>
            <a:ext cx="6867000" cy="2757900"/>
          </a:xfrm>
          <a:prstGeom prst="roundRect">
            <a:avLst>
              <a:gd fmla="val 16667" name="adj"/>
            </a:avLst>
          </a:prstGeom>
          <a:solidFill>
            <a:schemeClr val="lt2"/>
          </a:solidFill>
          <a:ln cap="flat" cmpd="sng" w="9525">
            <a:solidFill>
              <a:srgbClr val="7D71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sz="2400">
              <a:solidFill>
                <a:srgbClr val="0D422C"/>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3000">
                <a:solidFill>
                  <a:schemeClr val="dk1"/>
                </a:solidFill>
                <a:latin typeface="Alike"/>
                <a:ea typeface="Alike"/>
                <a:cs typeface="Alike"/>
                <a:sym typeface="Alike"/>
              </a:rPr>
              <a:t>WHY</a:t>
            </a:r>
            <a:endParaRPr b="1" sz="3000">
              <a:solidFill>
                <a:schemeClr val="dk1"/>
              </a:solidFill>
              <a:latin typeface="Alike"/>
              <a:ea typeface="Alike"/>
              <a:cs typeface="Alike"/>
              <a:sym typeface="Alike"/>
            </a:endParaRPr>
          </a:p>
          <a:p>
            <a:pPr indent="0" lvl="0" marL="0" rtl="0" algn="ctr">
              <a:spcBef>
                <a:spcPts val="0"/>
              </a:spcBef>
              <a:spcAft>
                <a:spcPts val="0"/>
              </a:spcAft>
              <a:buNone/>
            </a:pPr>
            <a:r>
              <a:rPr b="1" lang="en-US" sz="2500" u="sng">
                <a:solidFill>
                  <a:srgbClr val="662D91"/>
                </a:solidFill>
                <a:latin typeface="Alike"/>
                <a:ea typeface="Alike"/>
                <a:cs typeface="Alike"/>
                <a:sym typeface="Alike"/>
              </a:rPr>
              <a:t>Geodesic Fencing</a:t>
            </a:r>
            <a:endParaRPr b="1" sz="2500" u="sng">
              <a:solidFill>
                <a:srgbClr val="662D91"/>
              </a:solidFill>
              <a:latin typeface="Alike"/>
              <a:ea typeface="Alike"/>
              <a:cs typeface="Alike"/>
              <a:sym typeface="Alike"/>
            </a:endParaRPr>
          </a:p>
          <a:p>
            <a:pPr indent="0" lvl="0" marL="0" rtl="0" algn="ctr">
              <a:spcBef>
                <a:spcPts val="0"/>
              </a:spcBef>
              <a:spcAft>
                <a:spcPts val="0"/>
              </a:spcAft>
              <a:buNone/>
            </a:pPr>
            <a:r>
              <a:rPr lang="en-US" sz="2500">
                <a:solidFill>
                  <a:srgbClr val="662D91"/>
                </a:solidFill>
                <a:latin typeface="Alike"/>
                <a:ea typeface="Alike"/>
                <a:cs typeface="Alike"/>
                <a:sym typeface="Alike"/>
              </a:rPr>
              <a:t>Find population within 2 mi. of each station</a:t>
            </a:r>
            <a:endParaRPr sz="2500">
              <a:solidFill>
                <a:srgbClr val="662D91"/>
              </a:solidFill>
              <a:latin typeface="Alike"/>
              <a:ea typeface="Alike"/>
              <a:cs typeface="Alike"/>
              <a:sym typeface="Alike"/>
            </a:endParaRPr>
          </a:p>
          <a:p>
            <a:pPr indent="0" lvl="0" marL="0" rtl="0" algn="ctr">
              <a:spcBef>
                <a:spcPts val="0"/>
              </a:spcBef>
              <a:spcAft>
                <a:spcPts val="0"/>
              </a:spcAft>
              <a:buNone/>
            </a:pPr>
            <a:r>
              <a:t/>
            </a:r>
            <a:endParaRPr b="1" sz="2500">
              <a:solidFill>
                <a:srgbClr val="662D91"/>
              </a:solidFill>
              <a:latin typeface="Alike"/>
              <a:ea typeface="Alike"/>
              <a:cs typeface="Alike"/>
              <a:sym typeface="Alike"/>
            </a:endParaRPr>
          </a:p>
          <a:p>
            <a:pPr indent="0" lvl="0" marL="0" rtl="0" algn="ctr">
              <a:spcBef>
                <a:spcPts val="0"/>
              </a:spcBef>
              <a:spcAft>
                <a:spcPts val="0"/>
              </a:spcAft>
              <a:buNone/>
            </a:pPr>
            <a:r>
              <a:rPr b="1" lang="en-US" sz="2500" u="sng">
                <a:solidFill>
                  <a:srgbClr val="0D422C"/>
                </a:solidFill>
                <a:latin typeface="Alike"/>
                <a:ea typeface="Alike"/>
                <a:cs typeface="Alike"/>
                <a:sym typeface="Alike"/>
              </a:rPr>
              <a:t>Page Rank</a:t>
            </a:r>
            <a:endParaRPr b="1" sz="2500" u="sng">
              <a:solidFill>
                <a:srgbClr val="0D422C"/>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lang="en-US" sz="2500">
                <a:solidFill>
                  <a:srgbClr val="0D422C"/>
                </a:solidFill>
                <a:latin typeface="Alike"/>
                <a:ea typeface="Alike"/>
                <a:cs typeface="Alike"/>
                <a:sym typeface="Alike"/>
              </a:rPr>
              <a:t>Find the most influential stations</a:t>
            </a:r>
            <a:endParaRPr sz="2500" u="sng">
              <a:solidFill>
                <a:srgbClr val="662D9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t/>
            </a:r>
            <a:endParaRPr b="1" sz="2400" u="sng">
              <a:solidFill>
                <a:srgbClr val="662D91"/>
              </a:solidFill>
              <a:latin typeface="Alike"/>
              <a:ea typeface="Alike"/>
              <a:cs typeface="Alike"/>
              <a:sym typeface="Alike"/>
            </a:endParaRPr>
          </a:p>
        </p:txBody>
      </p:sp>
      <p:sp>
        <p:nvSpPr>
          <p:cNvPr id="117" name="Google Shape;117;p16"/>
          <p:cNvSpPr/>
          <p:nvPr/>
        </p:nvSpPr>
        <p:spPr>
          <a:xfrm>
            <a:off x="523788" y="4126725"/>
            <a:ext cx="6263100" cy="2757900"/>
          </a:xfrm>
          <a:prstGeom prst="roundRect">
            <a:avLst>
              <a:gd fmla="val 16667" name="adj"/>
            </a:avLst>
          </a:prstGeom>
          <a:solidFill>
            <a:schemeClr val="lt2"/>
          </a:solidFill>
          <a:ln cap="flat" cmpd="sng" w="9525">
            <a:solidFill>
              <a:srgbClr val="7D71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3000">
                <a:solidFill>
                  <a:schemeClr val="dk1"/>
                </a:solidFill>
                <a:latin typeface="Alike"/>
                <a:ea typeface="Alike"/>
                <a:cs typeface="Alike"/>
                <a:sym typeface="Alike"/>
              </a:rPr>
              <a:t>WHERE</a:t>
            </a:r>
            <a:endParaRPr b="1" sz="3000">
              <a:solidFill>
                <a:schemeClr val="dk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2500" u="sng">
                <a:solidFill>
                  <a:srgbClr val="662D91"/>
                </a:solidFill>
                <a:latin typeface="Alike"/>
                <a:ea typeface="Alike"/>
                <a:cs typeface="Alike"/>
                <a:sym typeface="Alike"/>
              </a:rPr>
              <a:t>Louvain Modularity</a:t>
            </a:r>
            <a:endParaRPr b="1" sz="2500">
              <a:solidFill>
                <a:srgbClr val="662D9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lang="en-US" sz="2500">
                <a:solidFill>
                  <a:srgbClr val="662D91"/>
                </a:solidFill>
                <a:latin typeface="Alike"/>
                <a:ea typeface="Alike"/>
                <a:cs typeface="Alike"/>
                <a:sym typeface="Alike"/>
              </a:rPr>
              <a:t>Find community among current stations</a:t>
            </a:r>
            <a:endParaRPr sz="2500">
              <a:solidFill>
                <a:srgbClr val="662D9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t/>
            </a:r>
            <a:endParaRPr b="1" sz="2500">
              <a:solidFill>
                <a:srgbClr val="662D9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2500" u="sng">
                <a:solidFill>
                  <a:srgbClr val="1B75BC"/>
                </a:solidFill>
                <a:latin typeface="Alike"/>
                <a:ea typeface="Alike"/>
                <a:cs typeface="Alike"/>
                <a:sym typeface="Alike"/>
              </a:rPr>
              <a:t>Harmonic Centrality</a:t>
            </a:r>
            <a:endParaRPr b="1" sz="2500">
              <a:solidFill>
                <a:srgbClr val="1B75BC"/>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lang="en-US" sz="2500">
                <a:solidFill>
                  <a:srgbClr val="1B75BC"/>
                </a:solidFill>
                <a:latin typeface="Alike"/>
                <a:ea typeface="Alike"/>
                <a:cs typeface="Alike"/>
                <a:sym typeface="Alike"/>
              </a:rPr>
              <a:t>Discover central stations </a:t>
            </a:r>
            <a:endParaRPr b="1" sz="2400">
              <a:solidFill>
                <a:srgbClr val="0D422C"/>
              </a:solidFill>
              <a:latin typeface="Alike"/>
              <a:ea typeface="Alike"/>
              <a:cs typeface="Alike"/>
              <a:sym typeface="Alike"/>
            </a:endParaRPr>
          </a:p>
        </p:txBody>
      </p:sp>
      <p:sp>
        <p:nvSpPr>
          <p:cNvPr id="119" name="Google Shape;119;p16"/>
          <p:cNvSpPr/>
          <p:nvPr/>
        </p:nvSpPr>
        <p:spPr>
          <a:xfrm>
            <a:off x="11501713" y="4126725"/>
            <a:ext cx="6263100" cy="2757900"/>
          </a:xfrm>
          <a:prstGeom prst="roundRect">
            <a:avLst>
              <a:gd fmla="val 16667" name="adj"/>
            </a:avLst>
          </a:prstGeom>
          <a:solidFill>
            <a:schemeClr val="lt2"/>
          </a:solidFill>
          <a:ln cap="flat" cmpd="sng" w="9525">
            <a:solidFill>
              <a:srgbClr val="7D71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sz="2400">
              <a:solidFill>
                <a:srgbClr val="BF9000"/>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3000">
                <a:solidFill>
                  <a:schemeClr val="dk1"/>
                </a:solidFill>
                <a:latin typeface="Alike"/>
                <a:ea typeface="Alike"/>
                <a:cs typeface="Alike"/>
                <a:sym typeface="Alike"/>
              </a:rPr>
              <a:t>HOW</a:t>
            </a:r>
            <a:endParaRPr b="1" sz="3000">
              <a:solidFill>
                <a:schemeClr val="dk1"/>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b="1" lang="en-US" sz="2500" u="sng">
                <a:solidFill>
                  <a:srgbClr val="BF9000"/>
                </a:solidFill>
                <a:latin typeface="Alike"/>
                <a:ea typeface="Alike"/>
                <a:cs typeface="Alike"/>
                <a:sym typeface="Alike"/>
              </a:rPr>
              <a:t>Minimum Spanning Tree</a:t>
            </a:r>
            <a:r>
              <a:rPr b="1" lang="en-US" sz="2500">
                <a:solidFill>
                  <a:srgbClr val="BF9000"/>
                </a:solidFill>
                <a:latin typeface="Alike"/>
                <a:ea typeface="Alike"/>
                <a:cs typeface="Alike"/>
                <a:sym typeface="Alike"/>
              </a:rPr>
              <a:t> </a:t>
            </a:r>
            <a:endParaRPr b="1" sz="2500">
              <a:solidFill>
                <a:srgbClr val="BF9000"/>
              </a:solidFill>
              <a:latin typeface="Alike"/>
              <a:ea typeface="Alike"/>
              <a:cs typeface="Alike"/>
              <a:sym typeface="Alike"/>
            </a:endParaRPr>
          </a:p>
          <a:p>
            <a:pPr indent="0" lvl="0" marL="0" rtl="0" algn="ctr">
              <a:spcBef>
                <a:spcPts val="0"/>
              </a:spcBef>
              <a:spcAft>
                <a:spcPts val="0"/>
              </a:spcAft>
              <a:buClr>
                <a:schemeClr val="dk1"/>
              </a:buClr>
              <a:buSzPts val="1100"/>
              <a:buFont typeface="Arial"/>
              <a:buNone/>
            </a:pPr>
            <a:r>
              <a:rPr lang="en-US" sz="2500">
                <a:solidFill>
                  <a:srgbClr val="BF9000"/>
                </a:solidFill>
                <a:latin typeface="Alike"/>
                <a:ea typeface="Alike"/>
                <a:cs typeface="Alike"/>
                <a:sym typeface="Alike"/>
              </a:rPr>
              <a:t>Find optimal routes through the system</a:t>
            </a:r>
            <a:endParaRPr sz="2500">
              <a:solidFill>
                <a:schemeClr val="dk1"/>
              </a:solidFill>
              <a:latin typeface="Alike"/>
              <a:ea typeface="Alike"/>
              <a:cs typeface="Alike"/>
              <a:sym typeface="Alike"/>
            </a:endParaRPr>
          </a:p>
          <a:p>
            <a:pPr indent="0" lvl="0" marL="0" rtl="0" algn="l">
              <a:spcBef>
                <a:spcPts val="0"/>
              </a:spcBef>
              <a:spcAft>
                <a:spcPts val="0"/>
              </a:spcAft>
              <a:buClr>
                <a:schemeClr val="dk1"/>
              </a:buClr>
              <a:buSzPts val="1100"/>
              <a:buFont typeface="Arial"/>
              <a:buNone/>
            </a:pPr>
            <a:r>
              <a:t/>
            </a:r>
            <a:endParaRPr b="1" sz="3000">
              <a:solidFill>
                <a:schemeClr val="dk1"/>
              </a:solidFill>
              <a:latin typeface="Alike"/>
              <a:ea typeface="Alike"/>
              <a:cs typeface="Alike"/>
              <a:sym typeface="Alik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1A1"/>
        </a:solidFill>
      </p:bgPr>
    </p:bg>
    <p:spTree>
      <p:nvGrpSpPr>
        <p:cNvPr id="125" name="Shape 125"/>
        <p:cNvGrpSpPr/>
        <p:nvPr/>
      </p:nvGrpSpPr>
      <p:grpSpPr>
        <a:xfrm>
          <a:off x="0" y="0"/>
          <a:ext cx="0" cy="0"/>
          <a:chOff x="0" y="0"/>
          <a:chExt cx="0" cy="0"/>
        </a:xfrm>
      </p:grpSpPr>
      <p:pic>
        <p:nvPicPr>
          <p:cNvPr id="126" name="Google Shape;126;p17"/>
          <p:cNvPicPr preferRelativeResize="0"/>
          <p:nvPr/>
        </p:nvPicPr>
        <p:blipFill rotWithShape="1">
          <a:blip r:embed="rId3">
            <a:alphaModFix/>
          </a:blip>
          <a:srcRect b="0" l="0" r="0" t="27304"/>
          <a:stretch/>
        </p:blipFill>
        <p:spPr>
          <a:xfrm>
            <a:off x="25" y="25"/>
            <a:ext cx="7448525" cy="10287002"/>
          </a:xfrm>
          <a:prstGeom prst="rect">
            <a:avLst/>
          </a:prstGeom>
          <a:noFill/>
          <a:ln>
            <a:noFill/>
          </a:ln>
        </p:spPr>
      </p:pic>
      <p:sp>
        <p:nvSpPr>
          <p:cNvPr id="127" name="Google Shape;127;p17"/>
          <p:cNvSpPr txBox="1"/>
          <p:nvPr/>
        </p:nvSpPr>
        <p:spPr>
          <a:xfrm>
            <a:off x="8896342" y="3892868"/>
            <a:ext cx="8363100" cy="3324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7200">
                <a:solidFill>
                  <a:srgbClr val="662D91"/>
                </a:solidFill>
                <a:latin typeface="Alike"/>
                <a:ea typeface="Alike"/>
                <a:cs typeface="Alike"/>
                <a:sym typeface="Alike"/>
              </a:rPr>
              <a:t>Louvain Modularity</a:t>
            </a:r>
            <a:endParaRPr b="1" sz="7200">
              <a:solidFill>
                <a:srgbClr val="662D91"/>
              </a:solidFill>
              <a:latin typeface="Alike"/>
              <a:ea typeface="Alike"/>
              <a:cs typeface="Alike"/>
              <a:sym typeface="Alike"/>
            </a:endParaRPr>
          </a:p>
          <a:p>
            <a:pPr indent="0" lvl="0" marL="0" rtl="0" algn="ctr">
              <a:spcBef>
                <a:spcPts val="0"/>
              </a:spcBef>
              <a:spcAft>
                <a:spcPts val="0"/>
              </a:spcAft>
              <a:buNone/>
            </a:pPr>
            <a:r>
              <a:rPr b="1" lang="en-US" sz="7200">
                <a:solidFill>
                  <a:srgbClr val="662D91"/>
                </a:solidFill>
                <a:latin typeface="Alike"/>
                <a:ea typeface="Alike"/>
                <a:cs typeface="Alike"/>
                <a:sym typeface="Alike"/>
              </a:rPr>
              <a:t>+</a:t>
            </a:r>
            <a:endParaRPr b="1" sz="7200">
              <a:solidFill>
                <a:srgbClr val="662D91"/>
              </a:solidFill>
              <a:latin typeface="Alike"/>
              <a:ea typeface="Alike"/>
              <a:cs typeface="Alike"/>
              <a:sym typeface="Alike"/>
            </a:endParaRPr>
          </a:p>
          <a:p>
            <a:pPr indent="0" lvl="0" marL="0" rtl="0" algn="ctr">
              <a:spcBef>
                <a:spcPts val="0"/>
              </a:spcBef>
              <a:spcAft>
                <a:spcPts val="0"/>
              </a:spcAft>
              <a:buNone/>
            </a:pPr>
            <a:r>
              <a:rPr b="1" lang="en-US" sz="7200">
                <a:solidFill>
                  <a:srgbClr val="662D91"/>
                </a:solidFill>
                <a:latin typeface="Alike"/>
                <a:ea typeface="Alike"/>
                <a:cs typeface="Alike"/>
                <a:sym typeface="Alike"/>
              </a:rPr>
              <a:t> Geodesic Fencing</a:t>
            </a:r>
            <a:endParaRPr b="1" sz="7200">
              <a:solidFill>
                <a:srgbClr val="662D91"/>
              </a:solidFill>
              <a:latin typeface="Alike"/>
              <a:ea typeface="Alike"/>
              <a:cs typeface="Alike"/>
              <a:sym typeface="Alik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1A1"/>
        </a:solidFill>
      </p:bgPr>
    </p:bg>
    <p:spTree>
      <p:nvGrpSpPr>
        <p:cNvPr id="131" name="Shape 131"/>
        <p:cNvGrpSpPr/>
        <p:nvPr/>
      </p:nvGrpSpPr>
      <p:grpSpPr>
        <a:xfrm>
          <a:off x="0" y="0"/>
          <a:ext cx="0" cy="0"/>
          <a:chOff x="0" y="0"/>
          <a:chExt cx="0" cy="0"/>
        </a:xfrm>
      </p:grpSpPr>
      <p:sp>
        <p:nvSpPr>
          <p:cNvPr id="132" name="Google Shape;132;p18"/>
          <p:cNvSpPr txBox="1"/>
          <p:nvPr/>
        </p:nvSpPr>
        <p:spPr>
          <a:xfrm>
            <a:off x="1132800" y="900250"/>
            <a:ext cx="160224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000">
                <a:solidFill>
                  <a:srgbClr val="662D91"/>
                </a:solidFill>
                <a:latin typeface="Alike"/>
                <a:ea typeface="Alike"/>
                <a:cs typeface="Alike"/>
                <a:sym typeface="Alike"/>
              </a:rPr>
              <a:t>Louvain Modularity – Result Characteristics</a:t>
            </a:r>
            <a:endParaRPr b="1" sz="6000">
              <a:solidFill>
                <a:srgbClr val="662D91"/>
              </a:solidFill>
              <a:latin typeface="Alike"/>
              <a:ea typeface="Alike"/>
              <a:cs typeface="Alike"/>
              <a:sym typeface="Alike"/>
            </a:endParaRPr>
          </a:p>
        </p:txBody>
      </p:sp>
      <p:pic>
        <p:nvPicPr>
          <p:cNvPr id="133" name="Google Shape;133;p18"/>
          <p:cNvPicPr preferRelativeResize="0"/>
          <p:nvPr/>
        </p:nvPicPr>
        <p:blipFill rotWithShape="1">
          <a:blip r:embed="rId3">
            <a:alphaModFix/>
          </a:blip>
          <a:srcRect b="852" l="1389" r="2113" t="0"/>
          <a:stretch/>
        </p:blipFill>
        <p:spPr>
          <a:xfrm>
            <a:off x="2378950" y="2708225"/>
            <a:ext cx="3878550" cy="6148099"/>
          </a:xfrm>
          <a:prstGeom prst="rect">
            <a:avLst/>
          </a:prstGeom>
          <a:noFill/>
          <a:ln cap="flat" cmpd="sng" w="76200">
            <a:solidFill>
              <a:srgbClr val="662D91"/>
            </a:solidFill>
            <a:prstDash val="solid"/>
            <a:round/>
            <a:headEnd len="sm" w="sm" type="none"/>
            <a:tailEnd len="sm" w="sm" type="none"/>
          </a:ln>
        </p:spPr>
      </p:pic>
      <p:pic>
        <p:nvPicPr>
          <p:cNvPr id="134" name="Google Shape;134;p18"/>
          <p:cNvPicPr preferRelativeResize="0"/>
          <p:nvPr/>
        </p:nvPicPr>
        <p:blipFill rotWithShape="1">
          <a:blip r:embed="rId4">
            <a:alphaModFix/>
          </a:blip>
          <a:srcRect b="888" l="263" r="2146" t="1493"/>
          <a:stretch/>
        </p:blipFill>
        <p:spPr>
          <a:xfrm>
            <a:off x="7207225" y="2690800"/>
            <a:ext cx="3876050" cy="6182951"/>
          </a:xfrm>
          <a:prstGeom prst="rect">
            <a:avLst/>
          </a:prstGeom>
          <a:noFill/>
          <a:ln cap="flat" cmpd="sng" w="76200">
            <a:solidFill>
              <a:srgbClr val="662D91"/>
            </a:solidFill>
            <a:prstDash val="solid"/>
            <a:round/>
            <a:headEnd len="sm" w="sm" type="none"/>
            <a:tailEnd len="sm" w="sm" type="none"/>
          </a:ln>
        </p:spPr>
      </p:pic>
      <p:pic>
        <p:nvPicPr>
          <p:cNvPr id="135" name="Google Shape;135;p18"/>
          <p:cNvPicPr preferRelativeResize="0"/>
          <p:nvPr/>
        </p:nvPicPr>
        <p:blipFill rotWithShape="1">
          <a:blip r:embed="rId5">
            <a:alphaModFix/>
          </a:blip>
          <a:srcRect b="1627" l="1679" r="2341" t="1482"/>
          <a:stretch/>
        </p:blipFill>
        <p:spPr>
          <a:xfrm>
            <a:off x="12033000" y="2690800"/>
            <a:ext cx="3876050" cy="6182949"/>
          </a:xfrm>
          <a:prstGeom prst="rect">
            <a:avLst/>
          </a:prstGeom>
          <a:noFill/>
          <a:ln cap="flat" cmpd="sng" w="76200">
            <a:solidFill>
              <a:srgbClr val="662D91"/>
            </a:solidFill>
            <a:prstDash val="solid"/>
            <a:round/>
            <a:headEnd len="sm" w="sm" type="none"/>
            <a:tailEnd len="sm" w="sm" type="none"/>
          </a:ln>
        </p:spPr>
      </p:pic>
      <p:pic>
        <p:nvPicPr>
          <p:cNvPr id="136" name="Google Shape;136;p18"/>
          <p:cNvPicPr preferRelativeResize="0"/>
          <p:nvPr/>
        </p:nvPicPr>
        <p:blipFill>
          <a:blip r:embed="rId6">
            <a:alphaModFix/>
          </a:blip>
          <a:stretch>
            <a:fillRect/>
          </a:stretch>
        </p:blipFill>
        <p:spPr>
          <a:xfrm rot="10800000">
            <a:off x="-1499375" y="6193800"/>
            <a:ext cx="2928600" cy="4093200"/>
          </a:xfrm>
          <a:prstGeom prst="chord">
            <a:avLst>
              <a:gd fmla="val 2700000" name="adj1"/>
              <a:gd fmla="val 16200000" name="adj2"/>
            </a:avLst>
          </a:prstGeom>
          <a:noFill/>
          <a:ln>
            <a:noFill/>
          </a:ln>
        </p:spPr>
      </p:pic>
      <p:pic>
        <p:nvPicPr>
          <p:cNvPr id="137" name="Google Shape;137;p18"/>
          <p:cNvPicPr preferRelativeResize="0"/>
          <p:nvPr/>
        </p:nvPicPr>
        <p:blipFill>
          <a:blip r:embed="rId6">
            <a:alphaModFix/>
          </a:blip>
          <a:stretch>
            <a:fillRect/>
          </a:stretch>
        </p:blipFill>
        <p:spPr>
          <a:xfrm>
            <a:off x="16858775" y="1382400"/>
            <a:ext cx="2928600" cy="4093200"/>
          </a:xfrm>
          <a:prstGeom prst="chord">
            <a:avLst>
              <a:gd fmla="val 2700000" name="adj1"/>
              <a:gd fmla="val 16200000" name="adj2"/>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1A1"/>
        </a:solidFill>
      </p:bgPr>
    </p:bg>
    <p:spTree>
      <p:nvGrpSpPr>
        <p:cNvPr id="141" name="Shape 141"/>
        <p:cNvGrpSpPr/>
        <p:nvPr/>
      </p:nvGrpSpPr>
      <p:grpSpPr>
        <a:xfrm>
          <a:off x="0" y="0"/>
          <a:ext cx="0" cy="0"/>
          <a:chOff x="0" y="0"/>
          <a:chExt cx="0" cy="0"/>
        </a:xfrm>
      </p:grpSpPr>
      <p:pic>
        <p:nvPicPr>
          <p:cNvPr id="142" name="Google Shape;142;p19"/>
          <p:cNvPicPr preferRelativeResize="0"/>
          <p:nvPr/>
        </p:nvPicPr>
        <p:blipFill rotWithShape="1">
          <a:blip r:embed="rId3">
            <a:alphaModFix amt="93000"/>
          </a:blip>
          <a:srcRect b="597" l="4128" r="5341" t="1497"/>
          <a:stretch/>
        </p:blipFill>
        <p:spPr>
          <a:xfrm>
            <a:off x="2661175" y="1589138"/>
            <a:ext cx="13021901" cy="7867176"/>
          </a:xfrm>
          <a:prstGeom prst="rect">
            <a:avLst/>
          </a:prstGeom>
          <a:noFill/>
          <a:ln cap="flat" cmpd="sng" w="76200">
            <a:solidFill>
              <a:srgbClr val="662D91"/>
            </a:solidFill>
            <a:prstDash val="solid"/>
            <a:round/>
            <a:headEnd len="sm" w="sm" type="none"/>
            <a:tailEnd len="sm" w="sm" type="none"/>
          </a:ln>
        </p:spPr>
      </p:pic>
      <p:sp>
        <p:nvSpPr>
          <p:cNvPr id="143" name="Google Shape;143;p19"/>
          <p:cNvSpPr txBox="1"/>
          <p:nvPr/>
        </p:nvSpPr>
        <p:spPr>
          <a:xfrm>
            <a:off x="3888725" y="410438"/>
            <a:ext cx="104700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6000">
                <a:solidFill>
                  <a:srgbClr val="662D91"/>
                </a:solidFill>
                <a:latin typeface="Alike"/>
                <a:ea typeface="Alike"/>
                <a:cs typeface="Alike"/>
                <a:sym typeface="Alike"/>
              </a:rPr>
              <a:t>Louvain Modularity – Results</a:t>
            </a:r>
            <a:endParaRPr b="1" sz="6000">
              <a:solidFill>
                <a:srgbClr val="662D91"/>
              </a:solidFill>
              <a:latin typeface="Alike"/>
              <a:ea typeface="Alike"/>
              <a:cs typeface="Alike"/>
              <a:sym typeface="Alike"/>
            </a:endParaRPr>
          </a:p>
        </p:txBody>
      </p:sp>
      <p:sp>
        <p:nvSpPr>
          <p:cNvPr id="144" name="Google Shape;144;p19"/>
          <p:cNvSpPr txBox="1"/>
          <p:nvPr/>
        </p:nvSpPr>
        <p:spPr>
          <a:xfrm>
            <a:off x="6694775" y="8632763"/>
            <a:ext cx="4857900" cy="7695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5000">
                <a:solidFill>
                  <a:srgbClr val="662D91"/>
                </a:solidFill>
                <a:latin typeface="Alike"/>
                <a:ea typeface="Alike"/>
                <a:cs typeface="Alike"/>
                <a:sym typeface="Alike"/>
              </a:rPr>
              <a:t>10 communities</a:t>
            </a:r>
            <a:endParaRPr b="1" sz="5000">
              <a:solidFill>
                <a:srgbClr val="662D91"/>
              </a:solidFill>
              <a:latin typeface="Alike"/>
              <a:ea typeface="Alike"/>
              <a:cs typeface="Alike"/>
              <a:sym typeface="Alike"/>
            </a:endParaRPr>
          </a:p>
        </p:txBody>
      </p:sp>
      <p:sp>
        <p:nvSpPr>
          <p:cNvPr id="145" name="Google Shape;145;p19"/>
          <p:cNvSpPr/>
          <p:nvPr/>
        </p:nvSpPr>
        <p:spPr>
          <a:xfrm rot="-409835">
            <a:off x="2725020" y="1617447"/>
            <a:ext cx="2128911" cy="2147331"/>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6" name="Google Shape;146;p19"/>
          <p:cNvSpPr/>
          <p:nvPr/>
        </p:nvSpPr>
        <p:spPr>
          <a:xfrm>
            <a:off x="6470375" y="1797463"/>
            <a:ext cx="1914300" cy="1911300"/>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7" name="Google Shape;147;p19"/>
          <p:cNvSpPr/>
          <p:nvPr/>
        </p:nvSpPr>
        <p:spPr>
          <a:xfrm>
            <a:off x="5069650" y="4059888"/>
            <a:ext cx="1513200" cy="1377000"/>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8" name="Google Shape;148;p19"/>
          <p:cNvSpPr/>
          <p:nvPr/>
        </p:nvSpPr>
        <p:spPr>
          <a:xfrm rot="-1236053">
            <a:off x="4725494" y="6637735"/>
            <a:ext cx="1076861" cy="2017486"/>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9" name="Google Shape;149;p19"/>
          <p:cNvSpPr/>
          <p:nvPr/>
        </p:nvSpPr>
        <p:spPr>
          <a:xfrm>
            <a:off x="8321000" y="3811938"/>
            <a:ext cx="2481300" cy="1720500"/>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0" name="Google Shape;150;p19"/>
          <p:cNvSpPr/>
          <p:nvPr/>
        </p:nvSpPr>
        <p:spPr>
          <a:xfrm rot="948768">
            <a:off x="9306392" y="1567250"/>
            <a:ext cx="1940951" cy="1638276"/>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1" name="Google Shape;151;p19"/>
          <p:cNvSpPr/>
          <p:nvPr/>
        </p:nvSpPr>
        <p:spPr>
          <a:xfrm rot="1137238">
            <a:off x="11977054" y="4229801"/>
            <a:ext cx="1235806" cy="1136473"/>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2" name="Google Shape;152;p19"/>
          <p:cNvSpPr/>
          <p:nvPr/>
        </p:nvSpPr>
        <p:spPr>
          <a:xfrm rot="-552628">
            <a:off x="13946315" y="2461326"/>
            <a:ext cx="1638120" cy="1123563"/>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3" name="Google Shape;153;p19"/>
          <p:cNvSpPr/>
          <p:nvPr/>
        </p:nvSpPr>
        <p:spPr>
          <a:xfrm rot="4058032">
            <a:off x="9116998" y="6020753"/>
            <a:ext cx="1469553" cy="1583370"/>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4" name="Google Shape;154;p19"/>
          <p:cNvSpPr/>
          <p:nvPr/>
        </p:nvSpPr>
        <p:spPr>
          <a:xfrm rot="2003530">
            <a:off x="11519830" y="7309791"/>
            <a:ext cx="2944583" cy="1987544"/>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1A1"/>
        </a:solidFill>
      </p:bgPr>
    </p:bg>
    <p:spTree>
      <p:nvGrpSpPr>
        <p:cNvPr id="158" name="Shape 158"/>
        <p:cNvGrpSpPr/>
        <p:nvPr/>
      </p:nvGrpSpPr>
      <p:grpSpPr>
        <a:xfrm>
          <a:off x="0" y="0"/>
          <a:ext cx="0" cy="0"/>
          <a:chOff x="0" y="0"/>
          <a:chExt cx="0" cy="0"/>
        </a:xfrm>
      </p:grpSpPr>
      <p:sp>
        <p:nvSpPr>
          <p:cNvPr id="159" name="Google Shape;159;p20"/>
          <p:cNvSpPr/>
          <p:nvPr/>
        </p:nvSpPr>
        <p:spPr>
          <a:xfrm>
            <a:off x="4793525" y="2031550"/>
            <a:ext cx="4230791" cy="7495420"/>
          </a:xfrm>
          <a:custGeom>
            <a:rect b="b" l="l" r="r" t="t"/>
            <a:pathLst>
              <a:path extrusionOk="0" h="1869182" w="1448901">
                <a:moveTo>
                  <a:pt x="0" y="0"/>
                </a:moveTo>
                <a:lnTo>
                  <a:pt x="1448901" y="0"/>
                </a:lnTo>
                <a:lnTo>
                  <a:pt x="1448901" y="1869182"/>
                </a:lnTo>
                <a:lnTo>
                  <a:pt x="0" y="1869182"/>
                </a:lnTo>
                <a:close/>
              </a:path>
            </a:pathLst>
          </a:custGeom>
          <a:solidFill>
            <a:srgbClr val="662D91"/>
          </a:solidFill>
          <a:ln>
            <a:noFill/>
          </a:ln>
        </p:spPr>
      </p:sp>
      <p:sp>
        <p:nvSpPr>
          <p:cNvPr id="160" name="Google Shape;160;p20"/>
          <p:cNvSpPr/>
          <p:nvPr/>
        </p:nvSpPr>
        <p:spPr>
          <a:xfrm>
            <a:off x="323363" y="2031550"/>
            <a:ext cx="4230791" cy="7495420"/>
          </a:xfrm>
          <a:custGeom>
            <a:rect b="b" l="l" r="r" t="t"/>
            <a:pathLst>
              <a:path extrusionOk="0" h="1869182" w="1448901">
                <a:moveTo>
                  <a:pt x="0" y="0"/>
                </a:moveTo>
                <a:lnTo>
                  <a:pt x="1448901" y="0"/>
                </a:lnTo>
                <a:lnTo>
                  <a:pt x="1448901" y="1869182"/>
                </a:lnTo>
                <a:lnTo>
                  <a:pt x="0" y="1869182"/>
                </a:lnTo>
                <a:close/>
              </a:path>
            </a:pathLst>
          </a:custGeom>
          <a:solidFill>
            <a:srgbClr val="662D91"/>
          </a:solidFill>
          <a:ln>
            <a:noFill/>
          </a:ln>
        </p:spPr>
      </p:sp>
      <p:sp>
        <p:nvSpPr>
          <p:cNvPr id="161" name="Google Shape;161;p20"/>
          <p:cNvSpPr/>
          <p:nvPr/>
        </p:nvSpPr>
        <p:spPr>
          <a:xfrm>
            <a:off x="9263688" y="2031550"/>
            <a:ext cx="4230791" cy="7495420"/>
          </a:xfrm>
          <a:custGeom>
            <a:rect b="b" l="l" r="r" t="t"/>
            <a:pathLst>
              <a:path extrusionOk="0" h="1869182" w="1448901">
                <a:moveTo>
                  <a:pt x="0" y="0"/>
                </a:moveTo>
                <a:lnTo>
                  <a:pt x="1448901" y="0"/>
                </a:lnTo>
                <a:lnTo>
                  <a:pt x="1448901" y="1869182"/>
                </a:lnTo>
                <a:lnTo>
                  <a:pt x="0" y="1869182"/>
                </a:lnTo>
                <a:close/>
              </a:path>
            </a:pathLst>
          </a:custGeom>
          <a:solidFill>
            <a:srgbClr val="662D91"/>
          </a:solidFill>
          <a:ln>
            <a:noFill/>
          </a:ln>
        </p:spPr>
      </p:sp>
      <p:sp>
        <p:nvSpPr>
          <p:cNvPr id="162" name="Google Shape;162;p20"/>
          <p:cNvSpPr txBox="1"/>
          <p:nvPr/>
        </p:nvSpPr>
        <p:spPr>
          <a:xfrm>
            <a:off x="2539507" y="724700"/>
            <a:ext cx="13209000" cy="9234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b="1" lang="en-US" sz="6000">
                <a:solidFill>
                  <a:srgbClr val="662D91"/>
                </a:solidFill>
                <a:latin typeface="Alike"/>
                <a:ea typeface="Alike"/>
                <a:cs typeface="Alike"/>
                <a:sym typeface="Alike"/>
              </a:rPr>
              <a:t> Geodesic Fencing</a:t>
            </a:r>
            <a:endParaRPr sz="6000"/>
          </a:p>
        </p:txBody>
      </p:sp>
      <p:sp>
        <p:nvSpPr>
          <p:cNvPr id="163" name="Google Shape;163;p20"/>
          <p:cNvSpPr txBox="1"/>
          <p:nvPr/>
        </p:nvSpPr>
        <p:spPr>
          <a:xfrm>
            <a:off x="323349" y="6717175"/>
            <a:ext cx="4065300" cy="77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t/>
            </a:r>
            <a:endParaRPr sz="500"/>
          </a:p>
        </p:txBody>
      </p:sp>
      <p:pic>
        <p:nvPicPr>
          <p:cNvPr id="164" name="Google Shape;164;p20"/>
          <p:cNvPicPr preferRelativeResize="0"/>
          <p:nvPr/>
        </p:nvPicPr>
        <p:blipFill rotWithShape="1">
          <a:blip r:embed="rId3">
            <a:alphaModFix amt="94000"/>
          </a:blip>
          <a:srcRect b="0" l="0" r="0" t="14951"/>
          <a:stretch/>
        </p:blipFill>
        <p:spPr>
          <a:xfrm>
            <a:off x="607699" y="2627837"/>
            <a:ext cx="3662100" cy="2875105"/>
          </a:xfrm>
          <a:prstGeom prst="rect">
            <a:avLst/>
          </a:prstGeom>
          <a:noFill/>
          <a:ln cap="flat" cmpd="sng" w="9525">
            <a:solidFill>
              <a:schemeClr val="accent4"/>
            </a:solidFill>
            <a:prstDash val="solid"/>
            <a:round/>
            <a:headEnd len="sm" w="sm" type="none"/>
            <a:tailEnd len="sm" w="sm" type="none"/>
          </a:ln>
        </p:spPr>
      </p:pic>
      <p:pic>
        <p:nvPicPr>
          <p:cNvPr id="165" name="Google Shape;165;p20"/>
          <p:cNvPicPr preferRelativeResize="0"/>
          <p:nvPr/>
        </p:nvPicPr>
        <p:blipFill rotWithShape="1">
          <a:blip r:embed="rId4">
            <a:alphaModFix amt="94000"/>
          </a:blip>
          <a:srcRect b="0" l="10350" r="5289" t="12640"/>
          <a:stretch/>
        </p:blipFill>
        <p:spPr>
          <a:xfrm>
            <a:off x="5241074" y="2509563"/>
            <a:ext cx="3335700" cy="3111638"/>
          </a:xfrm>
          <a:prstGeom prst="rect">
            <a:avLst/>
          </a:prstGeom>
          <a:noFill/>
          <a:ln cap="flat" cmpd="sng" w="9525">
            <a:solidFill>
              <a:schemeClr val="accent4"/>
            </a:solidFill>
            <a:prstDash val="solid"/>
            <a:round/>
            <a:headEnd len="sm" w="sm" type="none"/>
            <a:tailEnd len="sm" w="sm" type="none"/>
          </a:ln>
        </p:spPr>
      </p:pic>
      <p:pic>
        <p:nvPicPr>
          <p:cNvPr id="166" name="Google Shape;166;p20"/>
          <p:cNvPicPr preferRelativeResize="0"/>
          <p:nvPr/>
        </p:nvPicPr>
        <p:blipFill rotWithShape="1">
          <a:blip r:embed="rId5">
            <a:alphaModFix amt="94000"/>
          </a:blip>
          <a:srcRect b="0" l="0" r="11660" t="8725"/>
          <a:stretch/>
        </p:blipFill>
        <p:spPr>
          <a:xfrm>
            <a:off x="9795962" y="2509575"/>
            <a:ext cx="3166277" cy="3111625"/>
          </a:xfrm>
          <a:prstGeom prst="rect">
            <a:avLst/>
          </a:prstGeom>
          <a:noFill/>
          <a:ln cap="flat" cmpd="sng" w="9525">
            <a:solidFill>
              <a:schemeClr val="accent4"/>
            </a:solidFill>
            <a:prstDash val="solid"/>
            <a:round/>
            <a:headEnd len="sm" w="sm" type="none"/>
            <a:tailEnd len="sm" w="sm" type="none"/>
          </a:ln>
        </p:spPr>
      </p:pic>
      <p:sp>
        <p:nvSpPr>
          <p:cNvPr id="167" name="Google Shape;167;p20"/>
          <p:cNvSpPr/>
          <p:nvPr/>
        </p:nvSpPr>
        <p:spPr>
          <a:xfrm>
            <a:off x="13733863" y="2031551"/>
            <a:ext cx="4230791" cy="7495420"/>
          </a:xfrm>
          <a:custGeom>
            <a:rect b="b" l="l" r="r" t="t"/>
            <a:pathLst>
              <a:path extrusionOk="0" h="1869182" w="1448901">
                <a:moveTo>
                  <a:pt x="0" y="0"/>
                </a:moveTo>
                <a:lnTo>
                  <a:pt x="1448901" y="0"/>
                </a:lnTo>
                <a:lnTo>
                  <a:pt x="1448901" y="1869182"/>
                </a:lnTo>
                <a:lnTo>
                  <a:pt x="0" y="1869182"/>
                </a:lnTo>
                <a:close/>
              </a:path>
            </a:pathLst>
          </a:custGeom>
          <a:solidFill>
            <a:srgbClr val="662D91"/>
          </a:solidFill>
          <a:ln>
            <a:noFill/>
          </a:ln>
        </p:spPr>
      </p:sp>
      <p:pic>
        <p:nvPicPr>
          <p:cNvPr id="168" name="Google Shape;168;p20"/>
          <p:cNvPicPr preferRelativeResize="0"/>
          <p:nvPr/>
        </p:nvPicPr>
        <p:blipFill rotWithShape="1">
          <a:blip r:embed="rId6">
            <a:alphaModFix amt="94000"/>
          </a:blip>
          <a:srcRect b="0" l="5320" r="9" t="0"/>
          <a:stretch/>
        </p:blipFill>
        <p:spPr>
          <a:xfrm>
            <a:off x="14018213" y="2588887"/>
            <a:ext cx="3662099" cy="2953007"/>
          </a:xfrm>
          <a:prstGeom prst="rect">
            <a:avLst/>
          </a:prstGeom>
          <a:noFill/>
          <a:ln cap="flat" cmpd="sng" w="9525">
            <a:solidFill>
              <a:schemeClr val="accent4"/>
            </a:solidFill>
            <a:prstDash val="solid"/>
            <a:round/>
            <a:headEnd len="sm" w="sm" type="none"/>
            <a:tailEnd len="sm" w="sm" type="none"/>
          </a:ln>
        </p:spPr>
      </p:pic>
      <p:sp>
        <p:nvSpPr>
          <p:cNvPr id="169" name="Google Shape;169;p20"/>
          <p:cNvSpPr txBox="1"/>
          <p:nvPr/>
        </p:nvSpPr>
        <p:spPr>
          <a:xfrm>
            <a:off x="4936275" y="6717175"/>
            <a:ext cx="3945300" cy="2476200"/>
          </a:xfrm>
          <a:prstGeom prst="rect">
            <a:avLst/>
          </a:prstGeom>
          <a:noFill/>
          <a:ln>
            <a:noFill/>
          </a:ln>
        </p:spPr>
        <p:txBody>
          <a:bodyPr anchorCtr="0" anchor="ctr" bIns="0" lIns="0" spcFirstLastPara="1" rIns="0" wrap="square" tIns="0">
            <a:noAutofit/>
          </a:bodyPr>
          <a:lstStyle/>
          <a:p>
            <a:pPr indent="0" lvl="0" marL="0" rtl="0" algn="l">
              <a:lnSpc>
                <a:spcPct val="150000"/>
              </a:lnSpc>
              <a:spcBef>
                <a:spcPts val="0"/>
              </a:spcBef>
              <a:spcAft>
                <a:spcPts val="0"/>
              </a:spcAft>
              <a:buClr>
                <a:schemeClr val="dk1"/>
              </a:buClr>
              <a:buSzPts val="1100"/>
              <a:buFont typeface="Arial"/>
              <a:buNone/>
            </a:pPr>
            <a:r>
              <a:rPr lang="en-US" sz="2000">
                <a:solidFill>
                  <a:srgbClr val="FFA1A1"/>
                </a:solidFill>
                <a:latin typeface="Alike"/>
                <a:ea typeface="Alike"/>
                <a:cs typeface="Alike"/>
                <a:sym typeface="Alike"/>
              </a:rPr>
              <a:t>Embarcadero	                     210,921</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SzPts val="1100"/>
              <a:buFont typeface="Arial"/>
              <a:buNone/>
            </a:pPr>
            <a:r>
              <a:rPr lang="en-US" sz="2000">
                <a:solidFill>
                  <a:srgbClr val="FFA1A1"/>
                </a:solidFill>
                <a:latin typeface="Alike"/>
                <a:ea typeface="Alike"/>
                <a:cs typeface="Alike"/>
                <a:sym typeface="Alike"/>
              </a:rPr>
              <a:t>Montgomery Street		     268,802</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SzPts val="1100"/>
              <a:buFont typeface="Arial"/>
              <a:buNone/>
            </a:pPr>
            <a:r>
              <a:rPr lang="en-US" sz="2000">
                <a:solidFill>
                  <a:srgbClr val="FFA1A1"/>
                </a:solidFill>
                <a:latin typeface="Alike"/>
                <a:ea typeface="Alike"/>
                <a:cs typeface="Alike"/>
                <a:sym typeface="Alike"/>
              </a:rPr>
              <a:t>Powell Street	                    303,556</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SzPts val="1100"/>
              <a:buFont typeface="Arial"/>
              <a:buNone/>
            </a:pPr>
            <a:r>
              <a:rPr lang="en-US" sz="2000">
                <a:solidFill>
                  <a:srgbClr val="FFA1A1"/>
                </a:solidFill>
                <a:latin typeface="Alike"/>
                <a:ea typeface="Alike"/>
                <a:cs typeface="Alike"/>
                <a:sym typeface="Alike"/>
              </a:rPr>
              <a:t>West Oakland	                       42,316</a:t>
            </a:r>
            <a:endParaRPr sz="2000">
              <a:solidFill>
                <a:srgbClr val="FFA1A1"/>
              </a:solidFill>
              <a:latin typeface="Alike"/>
              <a:ea typeface="Alike"/>
              <a:cs typeface="Alike"/>
              <a:sym typeface="Alike"/>
            </a:endParaRPr>
          </a:p>
        </p:txBody>
      </p:sp>
      <p:sp>
        <p:nvSpPr>
          <p:cNvPr id="170" name="Google Shape;170;p20"/>
          <p:cNvSpPr txBox="1"/>
          <p:nvPr/>
        </p:nvSpPr>
        <p:spPr>
          <a:xfrm>
            <a:off x="611388" y="6080775"/>
            <a:ext cx="3662100" cy="5694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US" sz="2500">
                <a:solidFill>
                  <a:srgbClr val="FFA1A1"/>
                </a:solidFill>
                <a:latin typeface="Alike"/>
                <a:ea typeface="Alike"/>
                <a:cs typeface="Alike"/>
                <a:sym typeface="Alike"/>
              </a:rPr>
              <a:t>Population: 1,002,089</a:t>
            </a:r>
            <a:endParaRPr b="1" sz="2500">
              <a:solidFill>
                <a:srgbClr val="FFA1A1"/>
              </a:solidFill>
              <a:latin typeface="Alike"/>
              <a:ea typeface="Alike"/>
              <a:cs typeface="Alike"/>
              <a:sym typeface="Alike"/>
            </a:endParaRPr>
          </a:p>
        </p:txBody>
      </p:sp>
      <p:sp>
        <p:nvSpPr>
          <p:cNvPr id="171" name="Google Shape;171;p20"/>
          <p:cNvSpPr txBox="1"/>
          <p:nvPr/>
        </p:nvSpPr>
        <p:spPr>
          <a:xfrm>
            <a:off x="5077875" y="6080775"/>
            <a:ext cx="3662100" cy="5694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US" sz="2500">
                <a:solidFill>
                  <a:srgbClr val="FFA1A1"/>
                </a:solidFill>
                <a:latin typeface="Alike"/>
                <a:ea typeface="Alike"/>
                <a:cs typeface="Alike"/>
                <a:sym typeface="Alike"/>
              </a:rPr>
              <a:t>Population: 825,595</a:t>
            </a:r>
            <a:endParaRPr b="1" sz="2500">
              <a:solidFill>
                <a:srgbClr val="FFA1A1"/>
              </a:solidFill>
              <a:latin typeface="Alike"/>
              <a:ea typeface="Alike"/>
              <a:cs typeface="Alike"/>
              <a:sym typeface="Alike"/>
            </a:endParaRPr>
          </a:p>
        </p:txBody>
      </p:sp>
      <p:sp>
        <p:nvSpPr>
          <p:cNvPr id="172" name="Google Shape;172;p20"/>
          <p:cNvSpPr txBox="1"/>
          <p:nvPr/>
        </p:nvSpPr>
        <p:spPr>
          <a:xfrm>
            <a:off x="9548038" y="6081325"/>
            <a:ext cx="3662100" cy="5694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US" sz="2500">
                <a:solidFill>
                  <a:srgbClr val="FFA1A1"/>
                </a:solidFill>
                <a:latin typeface="Alike"/>
                <a:ea typeface="Alike"/>
                <a:cs typeface="Alike"/>
                <a:sym typeface="Alike"/>
              </a:rPr>
              <a:t>Population: </a:t>
            </a:r>
            <a:r>
              <a:rPr b="1" lang="en-US" sz="2500">
                <a:solidFill>
                  <a:srgbClr val="FFA1A1"/>
                </a:solidFill>
                <a:latin typeface="Alike"/>
                <a:ea typeface="Alike"/>
                <a:cs typeface="Alike"/>
                <a:sym typeface="Alike"/>
              </a:rPr>
              <a:t>772,056</a:t>
            </a:r>
            <a:endParaRPr b="1" sz="2500">
              <a:solidFill>
                <a:srgbClr val="FFA1A1"/>
              </a:solidFill>
              <a:latin typeface="Alike"/>
              <a:ea typeface="Alike"/>
              <a:cs typeface="Alike"/>
              <a:sym typeface="Alike"/>
            </a:endParaRPr>
          </a:p>
        </p:txBody>
      </p:sp>
      <p:sp>
        <p:nvSpPr>
          <p:cNvPr id="173" name="Google Shape;173;p20"/>
          <p:cNvSpPr txBox="1"/>
          <p:nvPr/>
        </p:nvSpPr>
        <p:spPr>
          <a:xfrm>
            <a:off x="13956963" y="6814300"/>
            <a:ext cx="3868800" cy="2462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Ashby	                                   173,897</a:t>
            </a:r>
            <a:endParaRPr sz="2000">
              <a:solidFill>
                <a:srgbClr val="FFA1A1"/>
              </a:solidFill>
              <a:latin typeface="Alike"/>
              <a:ea typeface="Alike"/>
              <a:cs typeface="Alike"/>
              <a:sym typeface="Alike"/>
            </a:endParaRPr>
          </a:p>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Downtown Berkeley	     153,753</a:t>
            </a:r>
            <a:endParaRPr sz="2000">
              <a:solidFill>
                <a:srgbClr val="FFA1A1"/>
              </a:solidFill>
              <a:latin typeface="Alike"/>
              <a:ea typeface="Alike"/>
              <a:cs typeface="Alike"/>
              <a:sym typeface="Alike"/>
            </a:endParaRPr>
          </a:p>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El Cerrito Plaza		             70,450</a:t>
            </a:r>
            <a:endParaRPr sz="2000">
              <a:solidFill>
                <a:srgbClr val="FFA1A1"/>
              </a:solidFill>
              <a:latin typeface="Alike"/>
              <a:ea typeface="Alike"/>
              <a:cs typeface="Alike"/>
              <a:sym typeface="Alike"/>
            </a:endParaRPr>
          </a:p>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El Cerrito del Norte	              81,472</a:t>
            </a:r>
            <a:endParaRPr sz="2000">
              <a:solidFill>
                <a:srgbClr val="FFA1A1"/>
              </a:solidFill>
              <a:latin typeface="Alike"/>
              <a:ea typeface="Alike"/>
              <a:cs typeface="Alike"/>
              <a:sym typeface="Alike"/>
            </a:endParaRPr>
          </a:p>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North Berkeley	                   134,802</a:t>
            </a:r>
            <a:endParaRPr sz="2000">
              <a:solidFill>
                <a:srgbClr val="FFA1A1"/>
              </a:solidFill>
              <a:latin typeface="Alike"/>
              <a:ea typeface="Alike"/>
              <a:cs typeface="Alike"/>
              <a:sym typeface="Alike"/>
            </a:endParaRPr>
          </a:p>
          <a:p>
            <a:pPr indent="0" lvl="0" marL="0" marR="0" rtl="0" algn="l">
              <a:lnSpc>
                <a:spcPct val="140000"/>
              </a:lnSpc>
              <a:spcBef>
                <a:spcPts val="0"/>
              </a:spcBef>
              <a:spcAft>
                <a:spcPts val="0"/>
              </a:spcAft>
              <a:buNone/>
            </a:pPr>
            <a:r>
              <a:rPr lang="en-US" sz="2000">
                <a:solidFill>
                  <a:srgbClr val="FFA1A1"/>
                </a:solidFill>
                <a:latin typeface="Alike"/>
                <a:ea typeface="Alike"/>
                <a:cs typeface="Alike"/>
                <a:sym typeface="Alike"/>
              </a:rPr>
              <a:t>Richmond                                85,676</a:t>
            </a:r>
            <a:endParaRPr sz="2000">
              <a:solidFill>
                <a:srgbClr val="FFA1A1"/>
              </a:solidFill>
              <a:latin typeface="Alike"/>
              <a:ea typeface="Alike"/>
              <a:cs typeface="Alike"/>
              <a:sym typeface="Alike"/>
            </a:endParaRPr>
          </a:p>
        </p:txBody>
      </p:sp>
      <p:sp>
        <p:nvSpPr>
          <p:cNvPr id="174" name="Google Shape;174;p20"/>
          <p:cNvSpPr txBox="1"/>
          <p:nvPr/>
        </p:nvSpPr>
        <p:spPr>
          <a:xfrm>
            <a:off x="14060313" y="6081325"/>
            <a:ext cx="3662100" cy="5694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US" sz="2500">
                <a:solidFill>
                  <a:srgbClr val="FFA1A1"/>
                </a:solidFill>
                <a:latin typeface="Alike"/>
                <a:ea typeface="Alike"/>
                <a:cs typeface="Alike"/>
                <a:sym typeface="Alike"/>
              </a:rPr>
              <a:t>Population: </a:t>
            </a:r>
            <a:r>
              <a:rPr b="1" lang="en-US" sz="2500">
                <a:solidFill>
                  <a:srgbClr val="FFA1A1"/>
                </a:solidFill>
                <a:latin typeface="Alike"/>
                <a:ea typeface="Alike"/>
                <a:cs typeface="Alike"/>
                <a:sym typeface="Alike"/>
              </a:rPr>
              <a:t>700,050</a:t>
            </a:r>
            <a:endParaRPr b="1" sz="2500">
              <a:solidFill>
                <a:srgbClr val="FFA1A1"/>
              </a:solidFill>
              <a:latin typeface="Alike"/>
              <a:ea typeface="Alike"/>
              <a:cs typeface="Alike"/>
              <a:sym typeface="Alike"/>
            </a:endParaRPr>
          </a:p>
        </p:txBody>
      </p:sp>
      <p:sp>
        <p:nvSpPr>
          <p:cNvPr id="175" name="Google Shape;175;p20"/>
          <p:cNvSpPr txBox="1"/>
          <p:nvPr/>
        </p:nvSpPr>
        <p:spPr>
          <a:xfrm>
            <a:off x="466100" y="6717163"/>
            <a:ext cx="3945300" cy="2476200"/>
          </a:xfrm>
          <a:prstGeom prst="rect">
            <a:avLst/>
          </a:prstGeom>
          <a:noFill/>
          <a:ln>
            <a:noFill/>
          </a:ln>
        </p:spPr>
        <p:txBody>
          <a:bodyPr anchorCtr="0" anchor="ctr" bIns="0" lIns="0" spcFirstLastPara="1" rIns="0" wrap="square" tIns="0">
            <a:noAutofit/>
          </a:bodyPr>
          <a:lstStyle/>
          <a:p>
            <a:pPr indent="0" lvl="0" marL="0" rtl="0" algn="ctr">
              <a:lnSpc>
                <a:spcPct val="150000"/>
              </a:lnSpc>
              <a:spcBef>
                <a:spcPts val="0"/>
              </a:spcBef>
              <a:spcAft>
                <a:spcPts val="0"/>
              </a:spcAft>
              <a:buClr>
                <a:schemeClr val="dk1"/>
              </a:buClr>
              <a:buFont typeface="Arial"/>
              <a:buNone/>
            </a:pPr>
            <a:r>
              <a:t/>
            </a:r>
            <a:endParaRPr sz="500">
              <a:solidFill>
                <a:schemeClr val="dk1"/>
              </a:solidFill>
            </a:endParaRPr>
          </a:p>
          <a:p>
            <a:pPr indent="0" lvl="0" marL="0" rtl="0" algn="l">
              <a:lnSpc>
                <a:spcPct val="150000"/>
              </a:lnSpc>
              <a:spcBef>
                <a:spcPts val="0"/>
              </a:spcBef>
              <a:spcAft>
                <a:spcPts val="0"/>
              </a:spcAft>
              <a:buClr>
                <a:schemeClr val="dk1"/>
              </a:buClr>
              <a:buFont typeface="Arial"/>
              <a:buNone/>
            </a:pPr>
            <a:r>
              <a:rPr lang="en-US" sz="2000">
                <a:solidFill>
                  <a:srgbClr val="FFA1A1"/>
                </a:solidFill>
                <a:latin typeface="Alike"/>
                <a:ea typeface="Alike"/>
                <a:cs typeface="Alike"/>
                <a:sym typeface="Alike"/>
              </a:rPr>
              <a:t>16th Street Mission		     339,093</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Font typeface="Arial"/>
              <a:buNone/>
            </a:pPr>
            <a:r>
              <a:rPr lang="en-US" sz="2000">
                <a:solidFill>
                  <a:srgbClr val="FFA1A1"/>
                </a:solidFill>
                <a:latin typeface="Alike"/>
                <a:ea typeface="Alike"/>
                <a:cs typeface="Alike"/>
                <a:sym typeface="Alike"/>
              </a:rPr>
              <a:t>24th Street Mission                315,201</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SzPts val="1100"/>
              <a:buFont typeface="Arial"/>
              <a:buNone/>
            </a:pPr>
            <a:r>
              <a:rPr lang="en-US" sz="2000">
                <a:solidFill>
                  <a:srgbClr val="FFA1A1"/>
                </a:solidFill>
                <a:latin typeface="Alike"/>
                <a:ea typeface="Alike"/>
                <a:cs typeface="Alike"/>
                <a:sym typeface="Alike"/>
              </a:rPr>
              <a:t>Civic Center		             347,795</a:t>
            </a:r>
            <a:endParaRPr sz="2000">
              <a:solidFill>
                <a:srgbClr val="FFA1A1"/>
              </a:solidFill>
              <a:latin typeface="Alike"/>
              <a:ea typeface="Alike"/>
              <a:cs typeface="Alike"/>
              <a:sym typeface="Alike"/>
            </a:endParaRPr>
          </a:p>
        </p:txBody>
      </p:sp>
      <p:sp>
        <p:nvSpPr>
          <p:cNvPr id="176" name="Google Shape;176;p20"/>
          <p:cNvSpPr txBox="1"/>
          <p:nvPr/>
        </p:nvSpPr>
        <p:spPr>
          <a:xfrm>
            <a:off x="9406425" y="6807550"/>
            <a:ext cx="3945300" cy="2476200"/>
          </a:xfrm>
          <a:prstGeom prst="rect">
            <a:avLst/>
          </a:prstGeom>
          <a:noFill/>
          <a:ln>
            <a:noFill/>
          </a:ln>
        </p:spPr>
        <p:txBody>
          <a:bodyPr anchorCtr="0" anchor="ctr" bIns="0" lIns="0" spcFirstLastPara="1" rIns="0" wrap="square" tIns="0">
            <a:noAutofit/>
          </a:bodyPr>
          <a:lstStyle/>
          <a:p>
            <a:pPr indent="0" lvl="0" marL="0" rtl="0" algn="l">
              <a:lnSpc>
                <a:spcPct val="150000"/>
              </a:lnSpc>
              <a:spcBef>
                <a:spcPts val="0"/>
              </a:spcBef>
              <a:spcAft>
                <a:spcPts val="0"/>
              </a:spcAft>
              <a:buClr>
                <a:schemeClr val="dk1"/>
              </a:buClr>
              <a:buFont typeface="Arial"/>
              <a:buNone/>
            </a:pPr>
            <a:r>
              <a:rPr lang="en-US" sz="2000">
                <a:solidFill>
                  <a:srgbClr val="FFA1A1"/>
                </a:solidFill>
                <a:latin typeface="Alike"/>
                <a:ea typeface="Alike"/>
                <a:cs typeface="Alike"/>
                <a:sym typeface="Alike"/>
              </a:rPr>
              <a:t>Balboa Park		                     253,123</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Font typeface="Arial"/>
              <a:buNone/>
            </a:pPr>
            <a:r>
              <a:rPr lang="en-US" sz="2000">
                <a:solidFill>
                  <a:srgbClr val="FFA1A1"/>
                </a:solidFill>
                <a:latin typeface="Alike"/>
                <a:ea typeface="Alike"/>
                <a:cs typeface="Alike"/>
                <a:sym typeface="Alike"/>
              </a:rPr>
              <a:t>Daly City		                     231,056</a:t>
            </a:r>
            <a:endParaRPr sz="2000">
              <a:solidFill>
                <a:srgbClr val="FFA1A1"/>
              </a:solidFill>
              <a:latin typeface="Alike"/>
              <a:ea typeface="Alike"/>
              <a:cs typeface="Alike"/>
              <a:sym typeface="Alike"/>
            </a:endParaRPr>
          </a:p>
          <a:p>
            <a:pPr indent="0" lvl="0" marL="0" rtl="0" algn="l">
              <a:lnSpc>
                <a:spcPct val="150000"/>
              </a:lnSpc>
              <a:spcBef>
                <a:spcPts val="0"/>
              </a:spcBef>
              <a:spcAft>
                <a:spcPts val="0"/>
              </a:spcAft>
              <a:buClr>
                <a:schemeClr val="dk1"/>
              </a:buClr>
              <a:buFont typeface="Arial"/>
              <a:buNone/>
            </a:pPr>
            <a:r>
              <a:rPr lang="en-US" sz="2000">
                <a:solidFill>
                  <a:srgbClr val="FFA1A1"/>
                </a:solidFill>
                <a:latin typeface="Alike"/>
                <a:ea typeface="Alike"/>
                <a:cs typeface="Alike"/>
                <a:sym typeface="Alike"/>
              </a:rPr>
              <a:t>Glen Park		                     287,877</a:t>
            </a:r>
            <a:endParaRPr sz="2000">
              <a:solidFill>
                <a:srgbClr val="FFA1A1"/>
              </a:solidFill>
              <a:latin typeface="Alike"/>
              <a:ea typeface="Alike"/>
              <a:cs typeface="Alike"/>
              <a:sym typeface="Alik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BB3"/>
        </a:solidFill>
      </p:bgPr>
    </p:bg>
    <p:spTree>
      <p:nvGrpSpPr>
        <p:cNvPr id="180" name="Shape 180"/>
        <p:cNvGrpSpPr/>
        <p:nvPr/>
      </p:nvGrpSpPr>
      <p:grpSpPr>
        <a:xfrm>
          <a:off x="0" y="0"/>
          <a:ext cx="0" cy="0"/>
          <a:chOff x="0" y="0"/>
          <a:chExt cx="0" cy="0"/>
        </a:xfrm>
      </p:grpSpPr>
      <p:sp>
        <p:nvSpPr>
          <p:cNvPr id="181" name="Google Shape;181;p21"/>
          <p:cNvSpPr txBox="1"/>
          <p:nvPr/>
        </p:nvSpPr>
        <p:spPr>
          <a:xfrm>
            <a:off x="1027975" y="3573450"/>
            <a:ext cx="8973300" cy="3140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lang="en-US" sz="7200">
                <a:solidFill>
                  <a:srgbClr val="1B75BC"/>
                </a:solidFill>
                <a:highlight>
                  <a:srgbClr val="FFDBB3"/>
                </a:highlight>
                <a:latin typeface="Alike"/>
                <a:ea typeface="Alike"/>
                <a:cs typeface="Alike"/>
                <a:sym typeface="Alike"/>
              </a:rPr>
              <a:t>Harmonic Centrality</a:t>
            </a:r>
            <a:endParaRPr b="1" sz="7200">
              <a:solidFill>
                <a:srgbClr val="1B75BC"/>
              </a:solidFill>
              <a:highlight>
                <a:srgbClr val="FFDBB3"/>
              </a:highlight>
              <a:latin typeface="Alike"/>
              <a:ea typeface="Alike"/>
              <a:cs typeface="Alike"/>
              <a:sym typeface="Alike"/>
            </a:endParaRPr>
          </a:p>
          <a:p>
            <a:pPr indent="0" lvl="0" marL="0" marR="0" rtl="0" algn="ctr">
              <a:lnSpc>
                <a:spcPct val="115000"/>
              </a:lnSpc>
              <a:spcBef>
                <a:spcPts val="0"/>
              </a:spcBef>
              <a:spcAft>
                <a:spcPts val="0"/>
              </a:spcAft>
              <a:buNone/>
            </a:pPr>
            <a:r>
              <a:t/>
            </a:r>
            <a:endParaRPr b="1" sz="4000">
              <a:solidFill>
                <a:srgbClr val="1B75BC"/>
              </a:solidFill>
              <a:highlight>
                <a:srgbClr val="FFDBB3"/>
              </a:highlight>
              <a:latin typeface="Alike"/>
              <a:ea typeface="Alike"/>
              <a:cs typeface="Alike"/>
              <a:sym typeface="Alike"/>
            </a:endParaRPr>
          </a:p>
          <a:p>
            <a:pPr indent="-450850" lvl="0" marL="914400" marR="0" rtl="0" algn="l">
              <a:lnSpc>
                <a:spcPct val="115000"/>
              </a:lnSpc>
              <a:spcBef>
                <a:spcPts val="0"/>
              </a:spcBef>
              <a:spcAft>
                <a:spcPts val="0"/>
              </a:spcAft>
              <a:buClr>
                <a:srgbClr val="1B75BC"/>
              </a:buClr>
              <a:buSzPts val="3500"/>
              <a:buFont typeface="Alike"/>
              <a:buChar char="●"/>
            </a:pPr>
            <a:r>
              <a:rPr lang="en-US" sz="4000">
                <a:solidFill>
                  <a:srgbClr val="1B75BC"/>
                </a:solidFill>
                <a:highlight>
                  <a:srgbClr val="FFDBB3"/>
                </a:highlight>
                <a:latin typeface="Alike"/>
                <a:ea typeface="Alike"/>
                <a:cs typeface="Alike"/>
                <a:sym typeface="Alike"/>
              </a:rPr>
              <a:t>Measures shortest path between a node and all other nodes</a:t>
            </a:r>
            <a:endParaRPr sz="4000">
              <a:solidFill>
                <a:srgbClr val="1B75BC"/>
              </a:solidFill>
              <a:highlight>
                <a:srgbClr val="FFDBB3"/>
              </a:highlight>
              <a:latin typeface="Alike"/>
              <a:ea typeface="Alike"/>
              <a:cs typeface="Alike"/>
              <a:sym typeface="Alike"/>
            </a:endParaRPr>
          </a:p>
        </p:txBody>
      </p:sp>
      <p:pic>
        <p:nvPicPr>
          <p:cNvPr id="182" name="Google Shape;182;p21"/>
          <p:cNvPicPr preferRelativeResize="0"/>
          <p:nvPr/>
        </p:nvPicPr>
        <p:blipFill rotWithShape="1">
          <a:blip r:embed="rId3">
            <a:alphaModFix/>
          </a:blip>
          <a:srcRect b="18890" l="0" r="27771" t="0"/>
          <a:stretch/>
        </p:blipFill>
        <p:spPr>
          <a:xfrm rot="-5400000">
            <a:off x="9501038" y="1370888"/>
            <a:ext cx="10319299" cy="75452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